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66" r:id="rId4"/>
    <p:sldId id="268" r:id="rId5"/>
    <p:sldId id="269" r:id="rId6"/>
    <p:sldId id="282" r:id="rId7"/>
    <p:sldId id="283" r:id="rId8"/>
    <p:sldId id="284" r:id="rId9"/>
    <p:sldId id="271" r:id="rId10"/>
    <p:sldId id="272" r:id="rId11"/>
    <p:sldId id="275" r:id="rId12"/>
    <p:sldId id="274" r:id="rId13"/>
    <p:sldId id="276" r:id="rId14"/>
    <p:sldId id="277" r:id="rId15"/>
    <p:sldId id="278" r:id="rId16"/>
    <p:sldId id="279" r:id="rId17"/>
    <p:sldId id="285" r:id="rId18"/>
    <p:sldId id="280" r:id="rId19"/>
    <p:sldId id="281" r:id="rId20"/>
  </p:sldIdLst>
  <p:sldSz cx="12192000" cy="7620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4B71"/>
    <a:srgbClr val="3ED2AF"/>
    <a:srgbClr val="2EC8A3"/>
    <a:srgbClr val="25A385"/>
    <a:srgbClr val="9B9B9B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95317" autoAdjust="0"/>
  </p:normalViewPr>
  <p:slideViewPr>
    <p:cSldViewPr snapToGrid="0" showGuides="1">
      <p:cViewPr varScale="1">
        <p:scale>
          <a:sx n="82" d="100"/>
          <a:sy n="82" d="100"/>
        </p:scale>
        <p:origin x="324" y="126"/>
      </p:cViewPr>
      <p:guideLst>
        <p:guide orient="horz" pos="240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7BA41-08C5-422B-9136-9F273557C382}" type="datetimeFigureOut">
              <a:rPr lang="ko-KR" altLang="en-US" smtClean="0"/>
              <a:t>2015-05-26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F173B-DE09-48AA-A246-90ED7C556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580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F173B-DE09-48AA-A246-90ED7C556BF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269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http://unfold.no/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/>
              <a:t>http://www.earlybird.com/#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F173B-DE09-48AA-A246-90ED7C556BF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795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http://unfold.no/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/>
              <a:t>http://www.earlybird.com/#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F173B-DE09-48AA-A246-90ED7C556BF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259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http://unfold.no/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/>
              <a:t>http://www.earlybird.com/#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F173B-DE09-48AA-A246-90ED7C556BF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326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http://unfold.no/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/>
              <a:t>http://www.earlybird.com/#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F173B-DE09-48AA-A246-90ED7C556BF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344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http://unfold.no/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/>
              <a:t>http://www.earlybird.com/#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F173B-DE09-48AA-A246-90ED7C556BF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509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http://unfold.no/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/>
              <a:t>http://www.earlybird.com/#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F173B-DE09-48AA-A246-90ED7C556BF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425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http://unfold.no/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/>
              <a:t>http://www.earlybird.com/#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F173B-DE09-48AA-A246-90ED7C556BF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561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http://unfold.no/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/>
              <a:t>http://www.earlybird.com/#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F173B-DE09-48AA-A246-90ED7C556BF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34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김민경</a:t>
            </a:r>
            <a:endParaRPr lang="en-US" altLang="ko-KR" dirty="0" smtClean="0"/>
          </a:p>
          <a:p>
            <a:r>
              <a:rPr lang="ko-KR" altLang="en-US" dirty="0" err="1" smtClean="0"/>
              <a:t>배경리</a:t>
            </a:r>
            <a:endParaRPr lang="en-US" altLang="ko-KR" dirty="0" smtClean="0"/>
          </a:p>
          <a:p>
            <a:r>
              <a:rPr lang="ko-KR" altLang="en-US" dirty="0" smtClean="0"/>
              <a:t>박재현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이우리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김브이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F173B-DE09-48AA-A246-90ED7C556BF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915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김민경</a:t>
            </a:r>
            <a:r>
              <a:rPr lang="en-US" altLang="ko-KR" baseline="0" dirty="0" smtClean="0"/>
              <a:t> </a:t>
            </a:r>
            <a:r>
              <a:rPr lang="ko-KR" altLang="en-US" dirty="0" err="1" smtClean="0"/>
              <a:t>배경리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박재현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이우리</a:t>
            </a:r>
            <a:r>
              <a:rPr lang="en-US" altLang="ko-KR" dirty="0" smtClean="0"/>
              <a:t>=</a:t>
            </a:r>
            <a:r>
              <a:rPr lang="ko-KR" altLang="en-US" dirty="0" err="1" smtClean="0"/>
              <a:t>김브이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r>
              <a:rPr lang="ko-KR" altLang="en-US" dirty="0" smtClean="0"/>
              <a:t>주제선정</a:t>
            </a:r>
            <a:endParaRPr lang="en-US" altLang="ko-KR" dirty="0" smtClean="0"/>
          </a:p>
          <a:p>
            <a:r>
              <a:rPr lang="ko-KR" altLang="en-US" dirty="0" smtClean="0"/>
              <a:t>정보수집</a:t>
            </a:r>
            <a:endParaRPr lang="en-US" altLang="ko-KR" dirty="0" smtClean="0"/>
          </a:p>
          <a:p>
            <a:r>
              <a:rPr lang="ko-KR" altLang="en-US" dirty="0" smtClean="0"/>
              <a:t>데이터 수집</a:t>
            </a:r>
            <a:endParaRPr lang="en-US" altLang="ko-KR" dirty="0" smtClean="0"/>
          </a:p>
          <a:p>
            <a:r>
              <a:rPr lang="ko-KR" altLang="en-US" dirty="0" smtClean="0"/>
              <a:t>데이터 정제</a:t>
            </a:r>
            <a:endParaRPr lang="en-US" altLang="ko-KR" dirty="0" smtClean="0"/>
          </a:p>
          <a:p>
            <a:r>
              <a:rPr lang="ko-KR" altLang="en-US" dirty="0" smtClean="0"/>
              <a:t>데이터 가공</a:t>
            </a:r>
            <a:endParaRPr lang="en-US" altLang="ko-KR" dirty="0" smtClean="0"/>
          </a:p>
          <a:p>
            <a:r>
              <a:rPr lang="ko-KR" altLang="en-US" dirty="0" smtClean="0"/>
              <a:t>디자인 기획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F173B-DE09-48AA-A246-90ED7C556BF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029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http://unfold.no/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http://www.earlybird.com/#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r>
              <a:rPr lang="ko-KR" altLang="en-US" dirty="0" smtClean="0"/>
              <a:t>주제선정</a:t>
            </a:r>
            <a:r>
              <a:rPr lang="en-US" altLang="ko-KR" dirty="0" smtClean="0"/>
              <a:t>:</a:t>
            </a:r>
            <a:r>
              <a:rPr lang="ko-KR" altLang="en-US" dirty="0" smtClean="0"/>
              <a:t>각 서브 </a:t>
            </a:r>
            <a:r>
              <a:rPr lang="ko-KR" altLang="en-US" dirty="0" err="1" smtClean="0"/>
              <a:t>멘트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달아줄것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76</a:t>
            </a:r>
            <a:r>
              <a:rPr lang="ko-KR" altLang="en-US" dirty="0" smtClean="0"/>
              <a:t>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정보탐색</a:t>
            </a:r>
            <a:endParaRPr lang="en-US" altLang="ko-KR" dirty="0" smtClean="0"/>
          </a:p>
          <a:p>
            <a:r>
              <a:rPr lang="ko-KR" altLang="en-US" dirty="0" smtClean="0"/>
              <a:t>데이터 수집</a:t>
            </a:r>
            <a:endParaRPr lang="en-US" altLang="ko-KR" dirty="0" smtClean="0"/>
          </a:p>
          <a:p>
            <a:r>
              <a:rPr lang="ko-KR" altLang="en-US" dirty="0" smtClean="0"/>
              <a:t>데이터 정제</a:t>
            </a:r>
            <a:endParaRPr lang="en-US" altLang="ko-KR" dirty="0" smtClean="0"/>
          </a:p>
          <a:p>
            <a:r>
              <a:rPr lang="ko-KR" altLang="en-US" dirty="0" smtClean="0"/>
              <a:t>데이터 가공</a:t>
            </a:r>
            <a:endParaRPr lang="en-US" altLang="ko-KR" dirty="0" smtClean="0"/>
          </a:p>
          <a:p>
            <a:r>
              <a:rPr lang="ko-KR" altLang="en-US" dirty="0" smtClean="0"/>
              <a:t>디자인 기획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비주얼레이션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F173B-DE09-48AA-A246-90ED7C556BF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591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메인컬러</a:t>
            </a:r>
            <a:r>
              <a:rPr lang="ko-KR" altLang="en-US" dirty="0" smtClean="0"/>
              <a:t> </a:t>
            </a:r>
            <a:r>
              <a:rPr lang="en-US" altLang="ko-KR" dirty="0" smtClean="0"/>
              <a:t>RGB 62/210/175</a:t>
            </a:r>
          </a:p>
          <a:p>
            <a:r>
              <a:rPr lang="ko-KR" altLang="en-US" dirty="0" smtClean="0"/>
              <a:t>회색 </a:t>
            </a:r>
            <a:r>
              <a:rPr lang="en-US" altLang="ko-KR" dirty="0" smtClean="0"/>
              <a:t>RGB 155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F173B-DE09-48AA-A246-90ED7C556BF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38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주제선정</a:t>
            </a:r>
            <a:endParaRPr lang="en-US" altLang="ko-KR" dirty="0" smtClean="0"/>
          </a:p>
          <a:p>
            <a:r>
              <a:rPr lang="ko-KR" altLang="en-US" dirty="0" smtClean="0"/>
              <a:t>정보탐색</a:t>
            </a:r>
            <a:endParaRPr lang="en-US" altLang="ko-KR" dirty="0" smtClean="0"/>
          </a:p>
          <a:p>
            <a:r>
              <a:rPr lang="ko-KR" altLang="en-US" dirty="0" smtClean="0"/>
              <a:t>데이터 수집</a:t>
            </a:r>
            <a:endParaRPr lang="en-US" altLang="ko-KR" dirty="0" smtClean="0"/>
          </a:p>
          <a:p>
            <a:r>
              <a:rPr lang="ko-KR" altLang="en-US" dirty="0" smtClean="0"/>
              <a:t>데이터 정제</a:t>
            </a:r>
            <a:endParaRPr lang="en-US" altLang="ko-KR" dirty="0" smtClean="0"/>
          </a:p>
          <a:p>
            <a:r>
              <a:rPr lang="ko-KR" altLang="en-US" dirty="0" smtClean="0"/>
              <a:t>데이터 가공</a:t>
            </a:r>
            <a:endParaRPr lang="en-US" altLang="ko-KR" dirty="0" smtClean="0"/>
          </a:p>
          <a:p>
            <a:r>
              <a:rPr lang="ko-KR" altLang="en-US" dirty="0" smtClean="0"/>
              <a:t>디자인 기획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비주얼레이션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F173B-DE09-48AA-A246-90ED7C556BF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505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http://unfold.no/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/>
              <a:t>http://www.earlybird.com/#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F173B-DE09-48AA-A246-90ED7C556BF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156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http://unfold.no/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/>
              <a:t>http://www.earlybird.com/#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F173B-DE09-48AA-A246-90ED7C556BF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551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http://unfold.no/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/>
              <a:t>http://www.earlybird.com/#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F173B-DE09-48AA-A246-90ED7C556BF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092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47070"/>
            <a:ext cx="9144000" cy="2652889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02264"/>
            <a:ext cx="9144000" cy="183973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529C1-8408-473D-B444-085D18321B1B}" type="datetimeFigureOut">
              <a:rPr lang="ko-KR" altLang="en-US" smtClean="0"/>
              <a:t>2015-05-26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E1E80-930F-49A2-86C0-545BE0962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804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529C1-8408-473D-B444-085D18321B1B}" type="datetimeFigureOut">
              <a:rPr lang="ko-KR" altLang="en-US" smtClean="0"/>
              <a:t>2015-05-26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E1E80-930F-49A2-86C0-545BE0962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96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05694"/>
            <a:ext cx="2628900" cy="64575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05694"/>
            <a:ext cx="7734300" cy="645759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529C1-8408-473D-B444-085D18321B1B}" type="datetimeFigureOut">
              <a:rPr lang="ko-KR" altLang="en-US" smtClean="0"/>
              <a:t>2015-05-26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E1E80-930F-49A2-86C0-545BE0962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37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529C1-8408-473D-B444-085D18321B1B}" type="datetimeFigureOut">
              <a:rPr lang="ko-KR" altLang="en-US" smtClean="0"/>
              <a:t>2015-05-26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E1E80-930F-49A2-86C0-545BE0962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81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899709"/>
            <a:ext cx="10515600" cy="316970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099404"/>
            <a:ext cx="10515600" cy="166687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529C1-8408-473D-B444-085D18321B1B}" type="datetimeFigureOut">
              <a:rPr lang="ko-KR" altLang="en-US" smtClean="0"/>
              <a:t>2015-05-26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E1E80-930F-49A2-86C0-545BE0962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6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28472"/>
            <a:ext cx="5181600" cy="48348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28472"/>
            <a:ext cx="5181600" cy="48348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529C1-8408-473D-B444-085D18321B1B}" type="datetimeFigureOut">
              <a:rPr lang="ko-KR" altLang="en-US" smtClean="0"/>
              <a:t>2015-05-26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E1E80-930F-49A2-86C0-545BE0962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395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05695"/>
            <a:ext cx="10515600" cy="147284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867959"/>
            <a:ext cx="5157787" cy="91545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783417"/>
            <a:ext cx="5157787" cy="40939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67959"/>
            <a:ext cx="5183188" cy="91545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83417"/>
            <a:ext cx="5183188" cy="40939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529C1-8408-473D-B444-085D18321B1B}" type="datetimeFigureOut">
              <a:rPr lang="ko-KR" altLang="en-US" smtClean="0"/>
              <a:t>2015-05-26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E1E80-930F-49A2-86C0-545BE0962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675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529C1-8408-473D-B444-085D18321B1B}" type="datetimeFigureOut">
              <a:rPr lang="ko-KR" altLang="en-US" smtClean="0"/>
              <a:t>2015-05-26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E1E80-930F-49A2-86C0-545BE0962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884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529C1-8408-473D-B444-085D18321B1B}" type="datetimeFigureOut">
              <a:rPr lang="ko-KR" altLang="en-US" smtClean="0"/>
              <a:t>2015-05-26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E1E80-930F-49A2-86C0-545BE0962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3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508000"/>
            <a:ext cx="3932237" cy="1778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097139"/>
            <a:ext cx="6172200" cy="541513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286000"/>
            <a:ext cx="3932237" cy="423509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529C1-8408-473D-B444-085D18321B1B}" type="datetimeFigureOut">
              <a:rPr lang="ko-KR" altLang="en-US" smtClean="0"/>
              <a:t>2015-05-26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E1E80-930F-49A2-86C0-545BE0962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23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508000"/>
            <a:ext cx="3932237" cy="1778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097139"/>
            <a:ext cx="6172200" cy="541513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286000"/>
            <a:ext cx="3932237" cy="423509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529C1-8408-473D-B444-085D18321B1B}" type="datetimeFigureOut">
              <a:rPr lang="ko-KR" altLang="en-US" smtClean="0"/>
              <a:t>2015-05-26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E1E80-930F-49A2-86C0-545BE0962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354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05695"/>
            <a:ext cx="10515600" cy="1472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28472"/>
            <a:ext cx="10515600" cy="4834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062612"/>
            <a:ext cx="2743200" cy="405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529C1-8408-473D-B444-085D18321B1B}" type="datetimeFigureOut">
              <a:rPr lang="ko-KR" altLang="en-US" smtClean="0"/>
              <a:t>2015-05-26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062612"/>
            <a:ext cx="4114800" cy="405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7062612"/>
            <a:ext cx="2743200" cy="405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E1E80-930F-49A2-86C0-545BE0962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4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409950" y="1123950"/>
            <a:ext cx="5372100" cy="5372100"/>
          </a:xfrm>
          <a:prstGeom prst="ellipse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b="1" dirty="0"/>
              <a:t>꿈꾸는</a:t>
            </a:r>
            <a:endParaRPr lang="en-US" altLang="ko-KR" sz="5400" b="1" dirty="0"/>
          </a:p>
          <a:p>
            <a:pPr algn="ctr"/>
            <a:r>
              <a:rPr lang="ko-KR" altLang="en-US" sz="5400" b="1" dirty="0"/>
              <a:t>데이터</a:t>
            </a:r>
            <a:endParaRPr lang="en-US" altLang="ko-KR" sz="5400" b="1" dirty="0"/>
          </a:p>
          <a:p>
            <a:pPr algn="ctr"/>
            <a:r>
              <a:rPr lang="ko-KR" altLang="en-US" sz="5400" b="1" dirty="0"/>
              <a:t>디자이너</a:t>
            </a:r>
            <a:endParaRPr lang="en-US" altLang="ko-KR" sz="5400" b="1" dirty="0"/>
          </a:p>
          <a:p>
            <a:pPr algn="ctr"/>
            <a:r>
              <a:rPr lang="ko-KR" altLang="en-US" sz="5400" b="1" dirty="0"/>
              <a:t>붕괴된 </a:t>
            </a:r>
            <a:r>
              <a:rPr lang="en-US" altLang="ko-KR" sz="5400" b="1" dirty="0"/>
              <a:t>5</a:t>
            </a:r>
            <a:r>
              <a:rPr lang="ko-KR" altLang="en-US" sz="5400" b="1" dirty="0"/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838309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9042401" y="512837"/>
          <a:ext cx="3065738" cy="65624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738"/>
              </a:tblGrid>
              <a:tr h="2909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Description(</a:t>
                      </a:r>
                      <a:r>
                        <a:rPr lang="ko-KR" altLang="en-US" sz="1200" dirty="0" smtClean="0"/>
                        <a:t>상세설명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2715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Frame size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1280*800 fixed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 smtClean="0"/>
                        <a:t>선택된 영역 메뉴는 </a:t>
                      </a:r>
                      <a:r>
                        <a:rPr lang="en-US" altLang="ko-KR" sz="1200" baseline="0" dirty="0" smtClean="0"/>
                        <a:t>bold 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dirty="0" smtClean="0"/>
                        <a:t>History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main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image</a:t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민경이가 제작한 디자인시안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 smtClean="0"/>
                        <a:t>김브이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팀명의</a:t>
                      </a:r>
                      <a:r>
                        <a:rPr lang="ko-KR" altLang="en-US" sz="1200" dirty="0" smtClean="0"/>
                        <a:t> 유래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/>
                        <a:t>프로젝트 </a:t>
                      </a:r>
                      <a:r>
                        <a:rPr lang="ko-KR" altLang="en-US" sz="1200" dirty="0" err="1" smtClean="0"/>
                        <a:t>플로우</a:t>
                      </a:r>
                      <a:r>
                        <a:rPr lang="ko-KR" altLang="en-US" sz="1200" dirty="0" smtClean="0"/>
                        <a:t> 텍스트 입력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 smtClean="0"/>
                        <a:t>플젝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7</a:t>
                      </a:r>
                      <a:r>
                        <a:rPr lang="ko-KR" altLang="en-US" sz="1200" dirty="0" smtClean="0"/>
                        <a:t>가지 순서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이미지는 민경의 손길로 탄생되길</a:t>
                      </a:r>
                      <a:r>
                        <a:rPr lang="en-US" altLang="ko-KR" sz="1200" dirty="0" smtClean="0"/>
                        <a:t>..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 smtClean="0"/>
                        <a:t>02-1. </a:t>
                      </a:r>
                      <a:r>
                        <a:rPr lang="ko-KR" altLang="en-US" sz="1200" dirty="0" smtClean="0"/>
                        <a:t>주제선정</a:t>
                      </a:r>
                      <a:r>
                        <a:rPr lang="ko-KR" altLang="en-US" sz="1200" baseline="0" dirty="0" smtClean="0"/>
                        <a:t> 영역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궁금증 유발을 통한 </a:t>
                      </a:r>
                      <a:r>
                        <a:rPr lang="ko-KR" altLang="en-US" sz="1200" baseline="0" dirty="0" err="1" smtClean="0"/>
                        <a:t>미리보기</a:t>
                      </a:r>
                      <a:r>
                        <a:rPr lang="ko-KR" altLang="en-US" sz="1200" baseline="0" dirty="0" smtClean="0"/>
                        <a:t> 영역</a:t>
                      </a:r>
                      <a:endParaRPr lang="en-US" altLang="ko-KR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46953" y="1205088"/>
            <a:ext cx="8759980" cy="54749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46954" y="547511"/>
          <a:ext cx="877126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25"/>
                <a:gridCol w="4865511"/>
                <a:gridCol w="1162755"/>
                <a:gridCol w="1648178"/>
              </a:tblGrid>
              <a:tr h="1876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화면명</a:t>
                      </a:r>
                      <a:r>
                        <a:rPr lang="en-US" altLang="ko-KR" sz="1200" dirty="0" smtClean="0"/>
                        <a:t>(no.)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02. History &gt;02-2.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주제선정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날짜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2015.04.28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4797081" y="1295401"/>
            <a:ext cx="3991484" cy="307777"/>
            <a:chOff x="4839285" y="914400"/>
            <a:chExt cx="3991484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4839285" y="914400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Main</a:t>
              </a:r>
              <a:endParaRPr lang="ko-KR" alt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08008" y="914400"/>
              <a:ext cx="8087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History</a:t>
              </a:r>
              <a:endParaRPr lang="ko-KR" altLang="en-US" sz="14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99613" y="914400"/>
              <a:ext cx="7447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 b="1"/>
              </a:lvl1pPr>
            </a:lstStyle>
            <a:p>
              <a:r>
                <a:rPr lang="en-US" altLang="ko-KR" b="0" dirty="0"/>
                <a:t>Project</a:t>
              </a:r>
              <a:endParaRPr lang="ko-KR" altLang="en-US" b="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63838" y="914400"/>
              <a:ext cx="9669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About us</a:t>
              </a:r>
              <a:endParaRPr lang="ko-KR" altLang="en-US" sz="1400" dirty="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46953" y="6387906"/>
            <a:ext cx="8759980" cy="292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512612" y="1295400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1699" y="1295401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김</a:t>
            </a:r>
            <a:r>
              <a:rPr lang="en-US" altLang="ko-KR" sz="1400" b="1" dirty="0"/>
              <a:t>V(</a:t>
            </a:r>
            <a:r>
              <a:rPr lang="ko-KR" altLang="en-US" sz="1400" b="1" dirty="0" err="1"/>
              <a:t>브이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252292" y="6411934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589" y="2016363"/>
            <a:ext cx="5197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김</a:t>
            </a:r>
            <a:r>
              <a:rPr lang="en-US" altLang="ko-KR" b="1" dirty="0"/>
              <a:t>V</a:t>
            </a:r>
            <a:r>
              <a:rPr lang="ko-KR" altLang="en-US" b="1" dirty="0"/>
              <a:t>는 다양한 주제 중에 </a:t>
            </a:r>
            <a:r>
              <a:rPr lang="en-US" altLang="ko-KR" b="1" dirty="0"/>
              <a:t>“</a:t>
            </a:r>
            <a:r>
              <a:rPr lang="ko-KR" altLang="en-US" b="1" dirty="0"/>
              <a:t>가맹점</a:t>
            </a:r>
            <a:r>
              <a:rPr lang="en-US" altLang="ko-KR" b="1" dirty="0"/>
              <a:t>”</a:t>
            </a:r>
            <a:r>
              <a:rPr lang="ko-KR" altLang="en-US" b="1" dirty="0"/>
              <a:t>을 선정했어요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22" name="타원 21"/>
          <p:cNvSpPr/>
          <p:nvPr/>
        </p:nvSpPr>
        <p:spPr>
          <a:xfrm>
            <a:off x="937626" y="2083708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-430121" y="5059360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647114" y="27230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6187377" y="2657848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588" y="2490100"/>
            <a:ext cx="4982454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가맹점</a:t>
            </a:r>
            <a:r>
              <a:rPr lang="en-US" altLang="ko-KR" sz="1400" b="1" dirty="0"/>
              <a:t>(Franchise)</a:t>
            </a:r>
          </a:p>
          <a:p>
            <a:endParaRPr lang="en-US" altLang="ko-KR" sz="1400" dirty="0"/>
          </a:p>
          <a:p>
            <a:r>
              <a:rPr lang="ko-KR" altLang="en-US" sz="1400" dirty="0">
                <a:latin typeface="+mn-ea"/>
              </a:rPr>
              <a:t>김</a:t>
            </a:r>
            <a:r>
              <a:rPr lang="en-US" altLang="ko-KR" sz="1400" dirty="0">
                <a:latin typeface="+mn-ea"/>
              </a:rPr>
              <a:t>V</a:t>
            </a:r>
            <a:r>
              <a:rPr lang="ko-KR" altLang="en-US" sz="1400" dirty="0">
                <a:latin typeface="+mn-ea"/>
              </a:rPr>
              <a:t>는 가맹점에 대한 정보 탐색을 시작했고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‘</a:t>
            </a:r>
            <a:r>
              <a:rPr lang="ko-KR" altLang="en-US" sz="1400" dirty="0">
                <a:latin typeface="+mn-ea"/>
              </a:rPr>
              <a:t>창업자는 늘어만 가는데 가게는 문을 닫는다</a:t>
            </a:r>
            <a:r>
              <a:rPr lang="en-US" altLang="ko-KR" sz="1400" dirty="0">
                <a:latin typeface="+mn-ea"/>
              </a:rPr>
              <a:t>’ </a:t>
            </a:r>
          </a:p>
          <a:p>
            <a:r>
              <a:rPr lang="ko-KR" altLang="en-US" sz="1400" dirty="0">
                <a:latin typeface="+mn-ea"/>
              </a:rPr>
              <a:t>주제의 뉴스를 많이 접하게 되었습니다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창업은 자체에 대한 관심이 높은 반면</a:t>
            </a:r>
            <a:r>
              <a:rPr lang="en-US" altLang="ko-KR" sz="1400" dirty="0">
                <a:latin typeface="+mn-ea"/>
              </a:rPr>
              <a:t>, </a:t>
            </a:r>
          </a:p>
          <a:p>
            <a:r>
              <a:rPr lang="ko-KR" altLang="en-US" sz="1400" dirty="0">
                <a:latin typeface="+mn-ea"/>
              </a:rPr>
              <a:t>객관적인 정보를 주는 곳이 부족하다는 사실을 알게 되었죠</a:t>
            </a:r>
            <a:r>
              <a:rPr lang="en-US" altLang="ko-KR" sz="1400" dirty="0">
                <a:latin typeface="+mn-ea"/>
              </a:rPr>
              <a:t>!</a:t>
            </a:r>
          </a:p>
          <a:p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김</a:t>
            </a:r>
            <a:r>
              <a:rPr lang="en-US" altLang="ko-KR" sz="1400" dirty="0">
                <a:latin typeface="+mn-ea"/>
              </a:rPr>
              <a:t>V</a:t>
            </a:r>
            <a:r>
              <a:rPr lang="ko-KR" altLang="en-US" sz="1400" dirty="0">
                <a:latin typeface="+mn-ea"/>
              </a:rPr>
              <a:t>는 창업 관련 데이터를 탐색하기 시작했고</a:t>
            </a:r>
            <a:r>
              <a:rPr lang="en-US" altLang="ko-KR" sz="1400" dirty="0">
                <a:latin typeface="+mn-ea"/>
              </a:rPr>
              <a:t>,</a:t>
            </a:r>
          </a:p>
          <a:p>
            <a:r>
              <a:rPr lang="ko-KR" altLang="en-US" sz="1400" dirty="0">
                <a:latin typeface="+mn-ea"/>
              </a:rPr>
              <a:t>가맹점의 신규 계약과 해약에 대한 정보를 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얻을 수 있는 곳을 발견하게 되었습니다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가맹점의 정보를 어떻게 활용해야 할 것인가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고민 끝에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유행하는 가맹점의 계약 생성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해약 주기를 시각화하여 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가맹점의 정보를 제공하기로 하였습니다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400" dirty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  <a:p>
            <a:endParaRPr lang="en-US" altLang="ko-KR" sz="14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532906" y="2782713"/>
            <a:ext cx="2044415" cy="7940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창업관련 뉴스</a:t>
            </a:r>
            <a:endParaRPr lang="en-US" altLang="ko-KR" b="1" dirty="0"/>
          </a:p>
          <a:p>
            <a:pPr algn="ctr"/>
            <a:r>
              <a:rPr lang="ko-KR" altLang="en-US" b="1" dirty="0"/>
              <a:t>모아보기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532906" y="4436969"/>
            <a:ext cx="2044415" cy="7940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데이터 출처 </a:t>
            </a:r>
            <a:endParaRPr lang="en-US" altLang="ko-KR" b="1" dirty="0"/>
          </a:p>
          <a:p>
            <a:pPr algn="ctr"/>
            <a:r>
              <a:rPr lang="ko-KR" altLang="en-US" b="1" dirty="0"/>
              <a:t>사이트 연결</a:t>
            </a:r>
          </a:p>
        </p:txBody>
      </p:sp>
      <p:sp>
        <p:nvSpPr>
          <p:cNvPr id="36" name="타원 35"/>
          <p:cNvSpPr/>
          <p:nvPr/>
        </p:nvSpPr>
        <p:spPr>
          <a:xfrm>
            <a:off x="6187377" y="4405625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4" name="Picture 2" descr="http://www.toogeektobetrue.com/wp-content/uploads/2013/10/cloud_stor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60" t="36757" r="39181" b="47647"/>
          <a:stretch/>
        </p:blipFill>
        <p:spPr bwMode="auto">
          <a:xfrm>
            <a:off x="348203" y="2047806"/>
            <a:ext cx="1598904" cy="709758"/>
          </a:xfrm>
          <a:prstGeom prst="rect">
            <a:avLst/>
          </a:prstGeom>
          <a:solidFill>
            <a:srgbClr val="364B71"/>
          </a:solidFill>
        </p:spPr>
      </p:pic>
      <p:sp>
        <p:nvSpPr>
          <p:cNvPr id="37" name="TextBox 36"/>
          <p:cNvSpPr txBox="1"/>
          <p:nvPr/>
        </p:nvSpPr>
        <p:spPr>
          <a:xfrm>
            <a:off x="588599" y="23195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정보탐색</a:t>
            </a:r>
            <a:endParaRPr lang="ko-KR" altLang="en-US" b="1" dirty="0"/>
          </a:p>
        </p:txBody>
      </p:sp>
      <p:sp>
        <p:nvSpPr>
          <p:cNvPr id="38" name="직사각형 37"/>
          <p:cNvSpPr/>
          <p:nvPr/>
        </p:nvSpPr>
        <p:spPr>
          <a:xfrm>
            <a:off x="534252" y="2907759"/>
            <a:ext cx="4111652" cy="1134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선정한 주제에 대한 데이터를 수집하는 과정이 필요하답니다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개방형 데이터를 보유한 사이트를 방문하며 데이터를 공식적으로 요청해요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609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9042401" y="512837"/>
          <a:ext cx="3065738" cy="65624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738"/>
              </a:tblGrid>
              <a:tr h="2909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Description(</a:t>
                      </a:r>
                      <a:r>
                        <a:rPr lang="ko-KR" altLang="en-US" sz="1200" dirty="0" smtClean="0"/>
                        <a:t>상세설명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2715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Frame size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1280*800 fixed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 smtClean="0"/>
                        <a:t>선택된 영역 메뉴는 </a:t>
                      </a:r>
                      <a:r>
                        <a:rPr lang="en-US" altLang="ko-KR" sz="1200" baseline="0" dirty="0" smtClean="0"/>
                        <a:t>bold 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dirty="0" smtClean="0"/>
                        <a:t>History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main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image</a:t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민경이가 제작한 디자인시안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 smtClean="0"/>
                        <a:t>김브이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팀명의</a:t>
                      </a:r>
                      <a:r>
                        <a:rPr lang="ko-KR" altLang="en-US" sz="1200" dirty="0" smtClean="0"/>
                        <a:t> 유래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/>
                        <a:t>프로젝트 </a:t>
                      </a:r>
                      <a:r>
                        <a:rPr lang="ko-KR" altLang="en-US" sz="1200" dirty="0" err="1" smtClean="0"/>
                        <a:t>플로우</a:t>
                      </a:r>
                      <a:r>
                        <a:rPr lang="ko-KR" altLang="en-US" sz="1200" dirty="0" smtClean="0"/>
                        <a:t> 텍스트 입력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 smtClean="0"/>
                        <a:t>플젝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7</a:t>
                      </a:r>
                      <a:r>
                        <a:rPr lang="ko-KR" altLang="en-US" sz="1200" dirty="0" smtClean="0"/>
                        <a:t>가지 순서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이미지는 민경의 손길로 탄생되길</a:t>
                      </a:r>
                      <a:r>
                        <a:rPr lang="en-US" altLang="ko-KR" sz="1200" dirty="0" smtClean="0"/>
                        <a:t>..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 smtClean="0"/>
                        <a:t>02-1. </a:t>
                      </a:r>
                      <a:r>
                        <a:rPr lang="ko-KR" altLang="en-US" sz="1200" dirty="0" smtClean="0"/>
                        <a:t>주제선정</a:t>
                      </a:r>
                      <a:r>
                        <a:rPr lang="ko-KR" altLang="en-US" sz="1200" baseline="0" dirty="0" smtClean="0"/>
                        <a:t> 영역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궁금증 유발을 통한 </a:t>
                      </a:r>
                      <a:r>
                        <a:rPr lang="ko-KR" altLang="en-US" sz="1200" baseline="0" dirty="0" err="1" smtClean="0"/>
                        <a:t>미리보기</a:t>
                      </a:r>
                      <a:r>
                        <a:rPr lang="ko-KR" altLang="en-US" sz="1200" baseline="0" dirty="0" smtClean="0"/>
                        <a:t> 영역</a:t>
                      </a:r>
                      <a:endParaRPr lang="en-US" altLang="ko-KR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46953" y="1205088"/>
            <a:ext cx="8759980" cy="54749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46954" y="547511"/>
          <a:ext cx="877126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25"/>
                <a:gridCol w="4865511"/>
                <a:gridCol w="1162755"/>
                <a:gridCol w="1648178"/>
              </a:tblGrid>
              <a:tr h="1876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화면명</a:t>
                      </a:r>
                      <a:r>
                        <a:rPr lang="en-US" altLang="ko-KR" sz="1200" dirty="0" smtClean="0"/>
                        <a:t>(no.)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02. History &gt;02-2.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주제선정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날짜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2015.04.28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4797081" y="1295401"/>
            <a:ext cx="3991484" cy="307777"/>
            <a:chOff x="4839285" y="914400"/>
            <a:chExt cx="3991484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4839285" y="914400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Main</a:t>
              </a:r>
              <a:endParaRPr lang="ko-KR" alt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08008" y="914400"/>
              <a:ext cx="8087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History</a:t>
              </a:r>
              <a:endParaRPr lang="ko-KR" altLang="en-US" sz="14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99613" y="914400"/>
              <a:ext cx="7447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 b="1"/>
              </a:lvl1pPr>
            </a:lstStyle>
            <a:p>
              <a:r>
                <a:rPr lang="en-US" altLang="ko-KR" b="0" dirty="0"/>
                <a:t>Project</a:t>
              </a:r>
              <a:endParaRPr lang="ko-KR" altLang="en-US" b="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63838" y="914400"/>
              <a:ext cx="9669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About us</a:t>
              </a:r>
              <a:endParaRPr lang="ko-KR" altLang="en-US" sz="1400" dirty="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46953" y="6387906"/>
            <a:ext cx="8759980" cy="292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512612" y="1295400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1699" y="1295401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김</a:t>
            </a:r>
            <a:r>
              <a:rPr lang="en-US" altLang="ko-KR" sz="1400" b="1" dirty="0"/>
              <a:t>V(</a:t>
            </a:r>
            <a:r>
              <a:rPr lang="ko-KR" altLang="en-US" sz="1400" b="1" dirty="0" err="1"/>
              <a:t>브이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252292" y="6411934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588" y="2016363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김</a:t>
            </a:r>
            <a:r>
              <a:rPr lang="en-US" altLang="ko-KR" b="1" dirty="0"/>
              <a:t>V</a:t>
            </a:r>
            <a:r>
              <a:rPr lang="ko-KR" altLang="en-US" b="1" dirty="0"/>
              <a:t>는 </a:t>
            </a:r>
            <a:r>
              <a:rPr lang="en-US" altLang="ko-KR" b="1" dirty="0"/>
              <a:t>3</a:t>
            </a:r>
            <a:r>
              <a:rPr lang="ko-KR" altLang="en-US" b="1" dirty="0"/>
              <a:t>년 내 가장 많이 생긴 </a:t>
            </a:r>
            <a:r>
              <a:rPr lang="en-US" altLang="ko-KR" b="1" dirty="0"/>
              <a:t>“</a:t>
            </a:r>
            <a:r>
              <a:rPr lang="ko-KR" altLang="en-US" b="1" dirty="0"/>
              <a:t>가맹점</a:t>
            </a:r>
            <a:r>
              <a:rPr lang="en-US" altLang="ko-KR" b="1" dirty="0"/>
              <a:t>”</a:t>
            </a:r>
            <a:r>
              <a:rPr lang="ko-KR" altLang="en-US" b="1" dirty="0"/>
              <a:t>을 선정했어요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22" name="타원 21"/>
          <p:cNvSpPr/>
          <p:nvPr/>
        </p:nvSpPr>
        <p:spPr>
          <a:xfrm>
            <a:off x="937626" y="2083708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-430121" y="5059360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647114" y="27230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7846846" y="2657848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588" y="2490099"/>
            <a:ext cx="691407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가맹점</a:t>
            </a:r>
            <a:r>
              <a:rPr lang="en-US" altLang="ko-KR" sz="1400" b="1" dirty="0"/>
              <a:t>(Franchise)</a:t>
            </a:r>
          </a:p>
          <a:p>
            <a:endParaRPr lang="en-US" altLang="ko-KR" sz="1400" dirty="0"/>
          </a:p>
          <a:p>
            <a:r>
              <a:rPr lang="ko-KR" altLang="en-US" sz="1400" dirty="0">
                <a:latin typeface="+mn-ea"/>
              </a:rPr>
              <a:t>김</a:t>
            </a:r>
            <a:r>
              <a:rPr lang="en-US" altLang="ko-KR" sz="1400" dirty="0">
                <a:latin typeface="+mn-ea"/>
              </a:rPr>
              <a:t>V</a:t>
            </a:r>
            <a:r>
              <a:rPr lang="ko-KR" altLang="en-US" sz="1400" dirty="0">
                <a:latin typeface="+mn-ea"/>
              </a:rPr>
              <a:t>는 다양한 가맹점 중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년 이내 유행했던 가맹점을 선별하고자 했습니다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r>
              <a:rPr lang="ko-KR" altLang="en-US" sz="1400" dirty="0">
                <a:latin typeface="+mn-ea"/>
              </a:rPr>
              <a:t>여러분은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년 이내 가장 많이 보았던 가맹점 중 어떤 상호명이 떠오르시나요</a:t>
            </a:r>
            <a:r>
              <a:rPr lang="en-US" altLang="ko-KR" sz="1400" dirty="0">
                <a:latin typeface="+mn-ea"/>
              </a:rPr>
              <a:t>?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김</a:t>
            </a:r>
            <a:r>
              <a:rPr lang="en-US" altLang="ko-KR" sz="1400" dirty="0">
                <a:latin typeface="+mn-ea"/>
              </a:rPr>
              <a:t>V</a:t>
            </a:r>
            <a:r>
              <a:rPr lang="ko-KR" altLang="en-US" sz="1400" dirty="0">
                <a:latin typeface="+mn-ea"/>
              </a:rPr>
              <a:t>는 커피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떡볶이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닭강정의</a:t>
            </a:r>
            <a:r>
              <a:rPr lang="ko-KR" altLang="en-US" sz="1400" dirty="0">
                <a:latin typeface="+mn-ea"/>
              </a:rPr>
              <a:t> 가맹점이 증가율을 보였다는 것을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확인하였습니다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400" dirty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그렇다면 예를 들어 동일한 커피 가맹점이라 할지라도 다양한 브랜드가 존재하기에 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어떤 브랜드의 커피 전문점이 가장 많은 신규 계약과 해약을 했는지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분석해보기로 했습니다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7846846" y="4405625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485577" y="4070684"/>
            <a:ext cx="1122156" cy="103101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커피</a:t>
            </a:r>
            <a:endParaRPr lang="en-US" altLang="ko-KR" sz="1600" dirty="0"/>
          </a:p>
          <a:p>
            <a:pPr algn="ctr"/>
            <a:r>
              <a:rPr lang="ko-KR" altLang="en-US" sz="1600" dirty="0"/>
              <a:t>그래픽</a:t>
            </a:r>
          </a:p>
        </p:txBody>
      </p:sp>
      <p:sp>
        <p:nvSpPr>
          <p:cNvPr id="38" name="타원 37"/>
          <p:cNvSpPr/>
          <p:nvPr/>
        </p:nvSpPr>
        <p:spPr>
          <a:xfrm>
            <a:off x="3574022" y="4070684"/>
            <a:ext cx="1122156" cy="103101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떡볶이</a:t>
            </a:r>
            <a:endParaRPr lang="en-US" altLang="ko-KR" sz="1600" dirty="0"/>
          </a:p>
          <a:p>
            <a:pPr algn="ctr"/>
            <a:r>
              <a:rPr lang="ko-KR" altLang="en-US" sz="1600" dirty="0"/>
              <a:t>그래픽</a:t>
            </a:r>
          </a:p>
        </p:txBody>
      </p:sp>
      <p:sp>
        <p:nvSpPr>
          <p:cNvPr id="39" name="타원 38"/>
          <p:cNvSpPr/>
          <p:nvPr/>
        </p:nvSpPr>
        <p:spPr>
          <a:xfrm>
            <a:off x="5730200" y="4070684"/>
            <a:ext cx="1122156" cy="103101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닭강정</a:t>
            </a:r>
            <a:endParaRPr lang="en-US" altLang="ko-KR" sz="1600" dirty="0"/>
          </a:p>
          <a:p>
            <a:pPr algn="ctr"/>
            <a:r>
              <a:rPr lang="ko-KR" altLang="en-US" sz="1600" dirty="0"/>
              <a:t>그래픽</a:t>
            </a:r>
          </a:p>
        </p:txBody>
      </p:sp>
      <p:pic>
        <p:nvPicPr>
          <p:cNvPr id="34" name="Picture 2" descr="http://www.toogeektobetrue.com/wp-content/uploads/2013/10/cloud_stor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60" t="36757" r="39181" b="47647"/>
          <a:stretch/>
        </p:blipFill>
        <p:spPr bwMode="auto">
          <a:xfrm>
            <a:off x="432205" y="2047806"/>
            <a:ext cx="1598904" cy="709758"/>
          </a:xfrm>
          <a:prstGeom prst="rect">
            <a:avLst/>
          </a:prstGeom>
          <a:solidFill>
            <a:srgbClr val="364B71"/>
          </a:solidFill>
        </p:spPr>
      </p:pic>
      <p:sp>
        <p:nvSpPr>
          <p:cNvPr id="35" name="TextBox 34"/>
          <p:cNvSpPr txBox="1"/>
          <p:nvPr/>
        </p:nvSpPr>
        <p:spPr>
          <a:xfrm>
            <a:off x="672601" y="23195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정보탐색</a:t>
            </a:r>
            <a:endParaRPr lang="ko-KR" altLang="en-US" b="1" dirty="0"/>
          </a:p>
        </p:txBody>
      </p:sp>
      <p:sp>
        <p:nvSpPr>
          <p:cNvPr id="37" name="직사각형 36"/>
          <p:cNvSpPr/>
          <p:nvPr/>
        </p:nvSpPr>
        <p:spPr>
          <a:xfrm>
            <a:off x="551907" y="2907759"/>
            <a:ext cx="4111652" cy="1134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팀원과 딸기빙수를 먹으며 </a:t>
            </a:r>
            <a:r>
              <a:rPr lang="ko-KR" altLang="en-US" sz="1400" dirty="0" err="1"/>
              <a:t>아이데이션을</a:t>
            </a:r>
            <a:r>
              <a:rPr lang="ko-KR" altLang="en-US" sz="1400" dirty="0"/>
              <a:t> 하다가 </a:t>
            </a:r>
          </a:p>
          <a:p>
            <a:pPr algn="ctr"/>
            <a:r>
              <a:rPr lang="ko-KR" altLang="en-US" sz="1400" dirty="0"/>
              <a:t>가맹점 항목의 유행변화가 궁금해졌습니다</a:t>
            </a:r>
            <a:r>
              <a:rPr lang="en-US" altLang="ko-KR" sz="1400" dirty="0"/>
              <a:t>.</a:t>
            </a:r>
          </a:p>
          <a:p>
            <a:pPr algn="ctr"/>
            <a:r>
              <a:rPr lang="ko-KR" altLang="en-US" sz="1400" dirty="0"/>
              <a:t>주변을 둘러보니 특히나 커피숍이 무지 많았지요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5382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9042401" y="512837"/>
          <a:ext cx="3065738" cy="65624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738"/>
              </a:tblGrid>
              <a:tr h="2909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Description(</a:t>
                      </a:r>
                      <a:r>
                        <a:rPr lang="ko-KR" altLang="en-US" sz="1200" dirty="0" smtClean="0"/>
                        <a:t>상세설명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2715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Frame size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1280*800 fixed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 smtClean="0"/>
                        <a:t>선택된 영역 메뉴는 </a:t>
                      </a:r>
                      <a:r>
                        <a:rPr lang="en-US" altLang="ko-KR" sz="1200" baseline="0" dirty="0" smtClean="0"/>
                        <a:t>bold 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dirty="0" smtClean="0"/>
                        <a:t>History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main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image</a:t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민경이가 제작한 디자인시안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 smtClean="0"/>
                        <a:t>김브이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팀명의</a:t>
                      </a:r>
                      <a:r>
                        <a:rPr lang="ko-KR" altLang="en-US" sz="1200" dirty="0" smtClean="0"/>
                        <a:t> 유래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/>
                        <a:t>프로젝트 </a:t>
                      </a:r>
                      <a:r>
                        <a:rPr lang="ko-KR" altLang="en-US" sz="1200" dirty="0" err="1" smtClean="0"/>
                        <a:t>플로우</a:t>
                      </a:r>
                      <a:r>
                        <a:rPr lang="ko-KR" altLang="en-US" sz="1200" dirty="0" smtClean="0"/>
                        <a:t> 텍스트 입력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 smtClean="0"/>
                        <a:t>플젝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7</a:t>
                      </a:r>
                      <a:r>
                        <a:rPr lang="ko-KR" altLang="en-US" sz="1200" dirty="0" smtClean="0"/>
                        <a:t>가지 순서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이미지는 민경의 손길로 탄생되길</a:t>
                      </a:r>
                      <a:r>
                        <a:rPr lang="en-US" altLang="ko-KR" sz="1200" dirty="0" smtClean="0"/>
                        <a:t>..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 smtClean="0"/>
                        <a:t>02-1. </a:t>
                      </a:r>
                      <a:r>
                        <a:rPr lang="ko-KR" altLang="en-US" sz="1200" dirty="0" smtClean="0"/>
                        <a:t>주제선정</a:t>
                      </a:r>
                      <a:r>
                        <a:rPr lang="ko-KR" altLang="en-US" sz="1200" baseline="0" dirty="0" smtClean="0"/>
                        <a:t> 영역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궁금증 유발을 통한 </a:t>
                      </a:r>
                      <a:r>
                        <a:rPr lang="ko-KR" altLang="en-US" sz="1200" baseline="0" dirty="0" err="1" smtClean="0"/>
                        <a:t>미리보기</a:t>
                      </a:r>
                      <a:r>
                        <a:rPr lang="ko-KR" altLang="en-US" sz="1200" baseline="0" dirty="0" smtClean="0"/>
                        <a:t> 영역</a:t>
                      </a:r>
                      <a:endParaRPr lang="en-US" altLang="ko-KR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46953" y="1205088"/>
            <a:ext cx="8759980" cy="54749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46954" y="547511"/>
          <a:ext cx="877126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25"/>
                <a:gridCol w="4865511"/>
                <a:gridCol w="1162755"/>
                <a:gridCol w="1648178"/>
              </a:tblGrid>
              <a:tr h="1876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화면명</a:t>
                      </a:r>
                      <a:r>
                        <a:rPr lang="en-US" altLang="ko-KR" sz="1200" dirty="0" smtClean="0"/>
                        <a:t>(no.)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02. History &gt;02-2.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주제선정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날짜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2015.04.28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4797081" y="1295401"/>
            <a:ext cx="3991484" cy="307777"/>
            <a:chOff x="4839285" y="914400"/>
            <a:chExt cx="3991484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4839285" y="914400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Main</a:t>
              </a:r>
              <a:endParaRPr lang="ko-KR" alt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08008" y="914400"/>
              <a:ext cx="8087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History</a:t>
              </a:r>
              <a:endParaRPr lang="ko-KR" altLang="en-US" sz="14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99613" y="914400"/>
              <a:ext cx="7447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 b="1"/>
              </a:lvl1pPr>
            </a:lstStyle>
            <a:p>
              <a:r>
                <a:rPr lang="en-US" altLang="ko-KR" b="0" dirty="0"/>
                <a:t>Project</a:t>
              </a:r>
              <a:endParaRPr lang="ko-KR" altLang="en-US" b="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63838" y="914400"/>
              <a:ext cx="9669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About us</a:t>
              </a:r>
              <a:endParaRPr lang="ko-KR" altLang="en-US" sz="1400" dirty="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46953" y="6387906"/>
            <a:ext cx="8759980" cy="292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512612" y="1295400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1699" y="1295401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김</a:t>
            </a:r>
            <a:r>
              <a:rPr lang="en-US" altLang="ko-KR" sz="1400" b="1" dirty="0"/>
              <a:t>V(</a:t>
            </a:r>
            <a:r>
              <a:rPr lang="ko-KR" altLang="en-US" sz="1400" b="1" dirty="0" err="1"/>
              <a:t>브이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252292" y="6411934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589" y="2016363"/>
            <a:ext cx="488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김</a:t>
            </a:r>
            <a:r>
              <a:rPr lang="en-US" altLang="ko-KR" b="1" dirty="0"/>
              <a:t>V</a:t>
            </a:r>
            <a:r>
              <a:rPr lang="ko-KR" altLang="en-US" b="1" dirty="0"/>
              <a:t>는 </a:t>
            </a:r>
            <a:r>
              <a:rPr lang="en-US" altLang="ko-KR" b="1" dirty="0"/>
              <a:t>“</a:t>
            </a:r>
            <a:r>
              <a:rPr lang="ko-KR" altLang="en-US" b="1" dirty="0"/>
              <a:t>가맹점 데이터</a:t>
            </a:r>
            <a:r>
              <a:rPr lang="en-US" altLang="ko-KR" b="1" dirty="0"/>
              <a:t>”</a:t>
            </a:r>
            <a:r>
              <a:rPr lang="ko-KR" altLang="en-US" b="1" dirty="0"/>
              <a:t>를 모으기 시작했어요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22" name="타원 21"/>
          <p:cNvSpPr/>
          <p:nvPr/>
        </p:nvSpPr>
        <p:spPr>
          <a:xfrm>
            <a:off x="937626" y="2083708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-430121" y="5059360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647114" y="27230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-510305" y="2240017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588" y="2490100"/>
            <a:ext cx="7316426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가맹점</a:t>
            </a:r>
            <a:r>
              <a:rPr lang="en-US" altLang="ko-KR" sz="1400" b="1" dirty="0"/>
              <a:t>(Franchise) </a:t>
            </a:r>
            <a:r>
              <a:rPr lang="ko-KR" altLang="en-US" sz="1400" b="1" dirty="0"/>
              <a:t>신규계약 및 해약 </a:t>
            </a:r>
            <a:endParaRPr lang="en-US" altLang="ko-KR" sz="1400" b="1" dirty="0"/>
          </a:p>
          <a:p>
            <a:endParaRPr lang="en-US" altLang="ko-KR" sz="1400" dirty="0"/>
          </a:p>
          <a:p>
            <a:r>
              <a:rPr lang="ko-KR" altLang="en-US" sz="1400" dirty="0">
                <a:latin typeface="+mn-ea"/>
              </a:rPr>
              <a:t>김</a:t>
            </a:r>
            <a:r>
              <a:rPr lang="en-US" altLang="ko-KR" sz="1400" dirty="0">
                <a:latin typeface="+mn-ea"/>
              </a:rPr>
              <a:t>V</a:t>
            </a:r>
            <a:r>
              <a:rPr lang="ko-KR" altLang="en-US" sz="1400" dirty="0">
                <a:latin typeface="+mn-ea"/>
              </a:rPr>
              <a:t>는 </a:t>
            </a:r>
            <a:r>
              <a:rPr lang="en-US" altLang="ko-KR" sz="1400" dirty="0">
                <a:latin typeface="+mn-ea"/>
              </a:rPr>
              <a:t>‘</a:t>
            </a:r>
            <a:r>
              <a:rPr lang="ko-KR" altLang="en-US" sz="1400" dirty="0">
                <a:latin typeface="+mn-ea"/>
              </a:rPr>
              <a:t>사이트 </a:t>
            </a:r>
            <a:r>
              <a:rPr lang="ko-KR" altLang="en-US" sz="1400" dirty="0" err="1">
                <a:latin typeface="+mn-ea"/>
              </a:rPr>
              <a:t>주소생각안나</a:t>
            </a:r>
            <a:r>
              <a:rPr lang="ko-KR" altLang="en-US" sz="1400" dirty="0">
                <a:latin typeface="+mn-ea"/>
              </a:rPr>
              <a:t> 닷 </a:t>
            </a:r>
            <a:r>
              <a:rPr lang="ko-KR" altLang="en-US" sz="1400" dirty="0" err="1">
                <a:latin typeface="+mn-ea"/>
              </a:rPr>
              <a:t>컴</a:t>
            </a:r>
            <a:r>
              <a:rPr lang="en-US" altLang="ko-KR" sz="1400" dirty="0">
                <a:latin typeface="+mn-ea"/>
              </a:rPr>
              <a:t>＇</a:t>
            </a:r>
            <a:r>
              <a:rPr lang="ko-KR" altLang="en-US" sz="1400" dirty="0">
                <a:latin typeface="+mn-ea"/>
              </a:rPr>
              <a:t>에서 제공하는 개방된 데이터를 통해 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년</a:t>
            </a:r>
            <a:r>
              <a:rPr lang="en-US" altLang="ko-KR" sz="1400" dirty="0">
                <a:latin typeface="+mn-ea"/>
              </a:rPr>
              <a:t>(2011</a:t>
            </a:r>
            <a:r>
              <a:rPr lang="ko-KR" altLang="en-US" sz="1400" dirty="0">
                <a:latin typeface="+mn-ea"/>
              </a:rPr>
              <a:t>년</a:t>
            </a:r>
            <a:r>
              <a:rPr lang="en-US" altLang="ko-KR" sz="1400" dirty="0">
                <a:latin typeface="+mn-ea"/>
              </a:rPr>
              <a:t>~2013</a:t>
            </a:r>
            <a:r>
              <a:rPr lang="ko-KR" altLang="en-US" sz="1400" dirty="0">
                <a:latin typeface="+mn-ea"/>
              </a:rPr>
              <a:t>년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내 커피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떡볶이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닭강정</a:t>
            </a:r>
            <a:r>
              <a:rPr lang="ko-KR" altLang="en-US" sz="1400" dirty="0">
                <a:latin typeface="+mn-ea"/>
              </a:rPr>
              <a:t> 가맹점의 데이터를 수집해보았습니다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커피 전문점의 경우 </a:t>
            </a:r>
            <a:r>
              <a:rPr lang="ko-KR" altLang="en-US" sz="1400" dirty="0" err="1">
                <a:latin typeface="+mn-ea"/>
              </a:rPr>
              <a:t>스타벅스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할리스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커피빈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이디야</a:t>
            </a:r>
            <a:r>
              <a:rPr lang="ko-KR" altLang="en-US" sz="1400" dirty="0">
                <a:latin typeface="+mn-ea"/>
              </a:rPr>
              <a:t> 등의 다양한 브랜드가 존재합니다</a:t>
            </a:r>
            <a:r>
              <a:rPr lang="en-US" altLang="ko-KR" sz="1400" dirty="0">
                <a:latin typeface="+mn-ea"/>
              </a:rPr>
              <a:t>. </a:t>
            </a:r>
          </a:p>
          <a:p>
            <a:r>
              <a:rPr lang="ko-KR" altLang="en-US" sz="1400" dirty="0">
                <a:latin typeface="+mn-ea"/>
              </a:rPr>
              <a:t>이 중에 어떤 브랜드가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년 내 가장 많은 점포를 신설하였고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해지 했는지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궁금하지 않으신가요</a:t>
            </a:r>
            <a:r>
              <a:rPr lang="en-US" altLang="ko-KR" sz="1400" dirty="0">
                <a:latin typeface="+mn-ea"/>
              </a:rPr>
              <a:t>?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그래서</a:t>
            </a:r>
            <a:r>
              <a:rPr lang="en-US" altLang="ko-KR" sz="1400" dirty="0">
                <a:latin typeface="+mn-ea"/>
              </a:rPr>
              <a:t>,</a:t>
            </a:r>
          </a:p>
          <a:p>
            <a:r>
              <a:rPr lang="ko-KR" altLang="en-US" sz="1400" dirty="0">
                <a:latin typeface="+mn-ea"/>
              </a:rPr>
              <a:t>김</a:t>
            </a:r>
            <a:r>
              <a:rPr lang="en-US" altLang="ko-KR" sz="1400" dirty="0">
                <a:latin typeface="+mn-ea"/>
              </a:rPr>
              <a:t>v</a:t>
            </a:r>
            <a:r>
              <a:rPr lang="ko-KR" altLang="en-US" sz="1400" dirty="0">
                <a:latin typeface="+mn-ea"/>
              </a:rPr>
              <a:t>는 커피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떡볶이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닭강정의</a:t>
            </a:r>
            <a:r>
              <a:rPr lang="ko-KR" altLang="en-US" sz="1400" dirty="0">
                <a:latin typeface="+mn-ea"/>
              </a:rPr>
              <a:t> 인기 브랜드 중심으로 데이터를 수집했습니다</a:t>
            </a:r>
            <a:r>
              <a:rPr lang="en-US" altLang="ko-KR" sz="1400" dirty="0">
                <a:latin typeface="+mn-ea"/>
              </a:rPr>
              <a:t>! </a:t>
            </a: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-510305" y="3987794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222558" y="4997879"/>
            <a:ext cx="1122156" cy="115698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커피</a:t>
            </a:r>
            <a:endParaRPr lang="en-US" altLang="ko-KR" sz="1600" dirty="0"/>
          </a:p>
          <a:p>
            <a:pPr algn="ctr"/>
            <a:r>
              <a:rPr lang="en-US" altLang="ko-KR" sz="1600" dirty="0"/>
              <a:t>N</a:t>
            </a:r>
            <a:endParaRPr lang="ko-KR" altLang="en-US" sz="1600" dirty="0"/>
          </a:p>
        </p:txBody>
      </p:sp>
      <p:sp>
        <p:nvSpPr>
          <p:cNvPr id="37" name="타원 36"/>
          <p:cNvSpPr/>
          <p:nvPr/>
        </p:nvSpPr>
        <p:spPr>
          <a:xfrm>
            <a:off x="3709445" y="4997879"/>
            <a:ext cx="1122156" cy="115698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떡볶이</a:t>
            </a:r>
            <a:endParaRPr lang="en-US" altLang="ko-KR" sz="1600" dirty="0"/>
          </a:p>
          <a:p>
            <a:pPr algn="ctr"/>
            <a:r>
              <a:rPr lang="en-US" altLang="ko-KR" sz="1600" dirty="0"/>
              <a:t>N</a:t>
            </a:r>
            <a:endParaRPr lang="ko-KR" altLang="en-US" sz="1600" dirty="0"/>
          </a:p>
        </p:txBody>
      </p:sp>
      <p:sp>
        <p:nvSpPr>
          <p:cNvPr id="38" name="타원 37"/>
          <p:cNvSpPr/>
          <p:nvPr/>
        </p:nvSpPr>
        <p:spPr>
          <a:xfrm>
            <a:off x="6196331" y="4997879"/>
            <a:ext cx="1122156" cy="115698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닭강정</a:t>
            </a:r>
            <a:endParaRPr lang="en-US" altLang="ko-KR" sz="1600" dirty="0"/>
          </a:p>
          <a:p>
            <a:pPr algn="ctr"/>
            <a:r>
              <a:rPr lang="en-US" altLang="ko-KR" sz="1600" dirty="0"/>
              <a:t>N</a:t>
            </a:r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435282" y="506506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상호명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35282" y="533599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상호명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35282" y="560693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상호명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435282" y="587786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상호명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896260" y="506506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상호명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896260" y="533599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상호명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896260" y="560693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상호명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896260" y="587786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상호명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345949" y="506506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상호명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345949" y="533599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상호명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345949" y="560693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상호명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345949" y="587786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상호명</a:t>
            </a:r>
          </a:p>
        </p:txBody>
      </p:sp>
      <p:pic>
        <p:nvPicPr>
          <p:cNvPr id="50" name="Picture 2" descr="http://www.toogeektobetrue.com/wp-content/uploads/2013/10/cloud_stor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60" t="36757" r="39181" b="47647"/>
          <a:stretch/>
        </p:blipFill>
        <p:spPr bwMode="auto">
          <a:xfrm>
            <a:off x="301699" y="2047806"/>
            <a:ext cx="1598904" cy="709758"/>
          </a:xfrm>
          <a:prstGeom prst="rect">
            <a:avLst/>
          </a:prstGeom>
          <a:solidFill>
            <a:srgbClr val="364B71"/>
          </a:solidFill>
        </p:spPr>
      </p:pic>
      <p:sp>
        <p:nvSpPr>
          <p:cNvPr id="51" name="TextBox 50"/>
          <p:cNvSpPr txBox="1"/>
          <p:nvPr/>
        </p:nvSpPr>
        <p:spPr>
          <a:xfrm>
            <a:off x="542095" y="231952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데이터수집</a:t>
            </a:r>
            <a:endParaRPr lang="ko-KR" altLang="en-US" b="1" dirty="0"/>
          </a:p>
        </p:txBody>
      </p:sp>
      <p:sp>
        <p:nvSpPr>
          <p:cNvPr id="52" name="직사각형 51"/>
          <p:cNvSpPr/>
          <p:nvPr/>
        </p:nvSpPr>
        <p:spPr>
          <a:xfrm>
            <a:off x="301699" y="2907759"/>
            <a:ext cx="4111652" cy="1134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r>
              <a:rPr lang="ko-KR" altLang="en-US" sz="1400" dirty="0"/>
              <a:t>차 데이터 항목을 선정 후 세부 항목을 나누어</a:t>
            </a:r>
          </a:p>
          <a:p>
            <a:pPr algn="ctr"/>
            <a:r>
              <a:rPr lang="en-US" altLang="ko-KR" sz="1400" dirty="0"/>
              <a:t>2</a:t>
            </a:r>
            <a:r>
              <a:rPr lang="ko-KR" altLang="en-US" sz="1400" dirty="0"/>
              <a:t>차로 필요한 데이터를 선별하여 알아보기 쉽도록</a:t>
            </a:r>
          </a:p>
          <a:p>
            <a:pPr algn="ctr"/>
            <a:r>
              <a:rPr lang="ko-KR" altLang="en-US" sz="1400" dirty="0"/>
              <a:t>정리하는 과정을 거칩니다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0299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213186"/>
              </p:ext>
            </p:extLst>
          </p:nvPr>
        </p:nvGraphicFramePr>
        <p:xfrm>
          <a:off x="9042401" y="512837"/>
          <a:ext cx="3065738" cy="65624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738"/>
              </a:tblGrid>
              <a:tr h="2909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Description(</a:t>
                      </a:r>
                      <a:r>
                        <a:rPr lang="ko-KR" altLang="en-US" sz="1200" dirty="0" smtClean="0"/>
                        <a:t>상세설명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2715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Frame size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1280*800 fixed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 smtClean="0"/>
                        <a:t>선택된 영역 메뉴는 </a:t>
                      </a:r>
                      <a:r>
                        <a:rPr lang="en-US" altLang="ko-KR" sz="1200" baseline="0" dirty="0" smtClean="0"/>
                        <a:t>bold 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dirty="0" smtClean="0"/>
                        <a:t>History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main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image</a:t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민경이가 제작한 디자인시안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 smtClean="0"/>
                        <a:t>김브이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팀명의</a:t>
                      </a:r>
                      <a:r>
                        <a:rPr lang="ko-KR" altLang="en-US" sz="1200" dirty="0" smtClean="0"/>
                        <a:t> 유래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/>
                        <a:t>프로젝트 </a:t>
                      </a:r>
                      <a:r>
                        <a:rPr lang="ko-KR" altLang="en-US" sz="1200" dirty="0" err="1" smtClean="0"/>
                        <a:t>플로우</a:t>
                      </a:r>
                      <a:r>
                        <a:rPr lang="ko-KR" altLang="en-US" sz="1200" dirty="0" smtClean="0"/>
                        <a:t> 텍스트 입력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 smtClean="0"/>
                        <a:t>플젝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7</a:t>
                      </a:r>
                      <a:r>
                        <a:rPr lang="ko-KR" altLang="en-US" sz="1200" dirty="0" smtClean="0"/>
                        <a:t>가지 순서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이미지는 민경의 손길로 탄생되길</a:t>
                      </a:r>
                      <a:r>
                        <a:rPr lang="en-US" altLang="ko-KR" sz="1200" dirty="0" smtClean="0"/>
                        <a:t>..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 smtClean="0"/>
                        <a:t>02-1. </a:t>
                      </a:r>
                      <a:r>
                        <a:rPr lang="ko-KR" altLang="en-US" sz="1200" dirty="0" smtClean="0"/>
                        <a:t>주제선정</a:t>
                      </a:r>
                      <a:r>
                        <a:rPr lang="ko-KR" altLang="en-US" sz="1200" baseline="0" dirty="0" smtClean="0"/>
                        <a:t> 영역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궁금증 유발을 통한 </a:t>
                      </a:r>
                      <a:r>
                        <a:rPr lang="ko-KR" altLang="en-US" sz="1200" baseline="0" dirty="0" err="1" smtClean="0"/>
                        <a:t>미리보기</a:t>
                      </a:r>
                      <a:r>
                        <a:rPr lang="ko-KR" altLang="en-US" sz="1200" baseline="0" dirty="0" smtClean="0"/>
                        <a:t> 영역</a:t>
                      </a:r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뭔가 </a:t>
                      </a:r>
                      <a:r>
                        <a:rPr lang="ko-KR" altLang="en-US" sz="1200" dirty="0" err="1" smtClean="0"/>
                        <a:t>더치커피</a:t>
                      </a:r>
                      <a:r>
                        <a:rPr lang="ko-KR" altLang="en-US" sz="1200" dirty="0" smtClean="0"/>
                        <a:t> 추출과정처럼 그래픽을 만들고 싶구려</a:t>
                      </a:r>
                      <a:r>
                        <a:rPr lang="en-US" altLang="ko-KR" sz="1200" dirty="0" smtClean="0"/>
                        <a:t>..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46953" y="1205088"/>
            <a:ext cx="8759980" cy="54749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46954" y="547511"/>
          <a:ext cx="877126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25"/>
                <a:gridCol w="4865511"/>
                <a:gridCol w="1162755"/>
                <a:gridCol w="1648178"/>
              </a:tblGrid>
              <a:tr h="1876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화면명</a:t>
                      </a:r>
                      <a:r>
                        <a:rPr lang="en-US" altLang="ko-KR" sz="1200" dirty="0" smtClean="0"/>
                        <a:t>(no.)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02. History &gt;02-2.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주제선정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날짜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2015.04.28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4797081" y="1295401"/>
            <a:ext cx="3991484" cy="307777"/>
            <a:chOff x="4839285" y="914400"/>
            <a:chExt cx="3991484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4839285" y="914400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Main</a:t>
              </a:r>
              <a:endParaRPr lang="ko-KR" alt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08008" y="914400"/>
              <a:ext cx="8087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History</a:t>
              </a:r>
              <a:endParaRPr lang="ko-KR" altLang="en-US" sz="14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99613" y="914400"/>
              <a:ext cx="7447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 b="1"/>
              </a:lvl1pPr>
            </a:lstStyle>
            <a:p>
              <a:r>
                <a:rPr lang="en-US" altLang="ko-KR" b="0" dirty="0"/>
                <a:t>Project</a:t>
              </a:r>
              <a:endParaRPr lang="ko-KR" altLang="en-US" b="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63838" y="914400"/>
              <a:ext cx="9669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About us</a:t>
              </a:r>
              <a:endParaRPr lang="ko-KR" altLang="en-US" sz="1400" dirty="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46953" y="6387906"/>
            <a:ext cx="8759980" cy="292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512612" y="1295400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1699" y="1295401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김</a:t>
            </a:r>
            <a:r>
              <a:rPr lang="en-US" altLang="ko-KR" sz="1400" b="1" dirty="0"/>
              <a:t>V(</a:t>
            </a:r>
            <a:r>
              <a:rPr lang="ko-KR" altLang="en-US" sz="1400" b="1" dirty="0" err="1"/>
              <a:t>브이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252292" y="6411934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589" y="2016363"/>
            <a:ext cx="5115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김</a:t>
            </a:r>
            <a:r>
              <a:rPr lang="en-US" altLang="ko-KR" b="1" dirty="0"/>
              <a:t>V</a:t>
            </a:r>
            <a:r>
              <a:rPr lang="ko-KR" altLang="en-US" b="1" dirty="0"/>
              <a:t>는 </a:t>
            </a:r>
            <a:r>
              <a:rPr lang="en-US" altLang="ko-KR" b="1" dirty="0"/>
              <a:t>“</a:t>
            </a:r>
            <a:r>
              <a:rPr lang="ko-KR" altLang="en-US" b="1" dirty="0"/>
              <a:t>가맹점 데이터</a:t>
            </a:r>
            <a:r>
              <a:rPr lang="en-US" altLang="ko-KR" b="1" dirty="0"/>
              <a:t>”</a:t>
            </a:r>
            <a:r>
              <a:rPr lang="ko-KR" altLang="en-US" b="1" dirty="0"/>
              <a:t>를 정제하기 시작했어요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22" name="타원 21"/>
          <p:cNvSpPr/>
          <p:nvPr/>
        </p:nvSpPr>
        <p:spPr>
          <a:xfrm>
            <a:off x="937626" y="2083708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-430121" y="5059360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647114" y="27230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-510305" y="2240017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589" y="2437456"/>
            <a:ext cx="5083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2011</a:t>
            </a:r>
            <a:r>
              <a:rPr lang="ko-KR" altLang="en-US" sz="1400" b="1" dirty="0"/>
              <a:t>년</a:t>
            </a:r>
            <a:r>
              <a:rPr lang="en-US" altLang="ko-KR" sz="1400" b="1" dirty="0"/>
              <a:t>~2013</a:t>
            </a:r>
            <a:r>
              <a:rPr lang="ko-KR" altLang="en-US" sz="1400" b="1" dirty="0"/>
              <a:t>년 가맹점</a:t>
            </a:r>
            <a:r>
              <a:rPr lang="en-US" altLang="ko-KR" sz="1400" b="1" dirty="0"/>
              <a:t>(Franchise) </a:t>
            </a:r>
            <a:r>
              <a:rPr lang="ko-KR" altLang="en-US" sz="1400" b="1" dirty="0"/>
              <a:t>신규계약 및 해약 데이터</a:t>
            </a:r>
            <a:endParaRPr lang="en-US" altLang="ko-KR" sz="1400" b="1" dirty="0"/>
          </a:p>
        </p:txBody>
      </p:sp>
      <p:sp>
        <p:nvSpPr>
          <p:cNvPr id="36" name="타원 35"/>
          <p:cNvSpPr/>
          <p:nvPr/>
        </p:nvSpPr>
        <p:spPr>
          <a:xfrm>
            <a:off x="-510305" y="3987794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22559" y="2838556"/>
            <a:ext cx="6769721" cy="1156985"/>
            <a:chOff x="1222558" y="4616878"/>
            <a:chExt cx="6769721" cy="1156985"/>
          </a:xfrm>
        </p:grpSpPr>
        <p:sp>
          <p:nvSpPr>
            <p:cNvPr id="34" name="타원 33"/>
            <p:cNvSpPr/>
            <p:nvPr/>
          </p:nvSpPr>
          <p:spPr>
            <a:xfrm>
              <a:off x="1222558" y="4616878"/>
              <a:ext cx="1122156" cy="1156985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커피</a:t>
              </a:r>
              <a:endParaRPr lang="en-US" altLang="ko-KR" sz="1600" dirty="0"/>
            </a:p>
            <a:p>
              <a:pPr algn="ctr"/>
              <a:r>
                <a:rPr lang="en-US" altLang="ko-KR" sz="1600" dirty="0"/>
                <a:t>N</a:t>
              </a:r>
              <a:endParaRPr lang="ko-KR" altLang="en-US" sz="1600" dirty="0"/>
            </a:p>
          </p:txBody>
        </p:sp>
        <p:sp>
          <p:nvSpPr>
            <p:cNvPr id="37" name="타원 36"/>
            <p:cNvSpPr/>
            <p:nvPr/>
          </p:nvSpPr>
          <p:spPr>
            <a:xfrm>
              <a:off x="3709445" y="4616878"/>
              <a:ext cx="1122156" cy="1156985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떡볶이</a:t>
              </a:r>
              <a:endParaRPr lang="en-US" altLang="ko-KR" sz="1600" dirty="0"/>
            </a:p>
            <a:p>
              <a:pPr algn="ctr"/>
              <a:r>
                <a:rPr lang="en-US" altLang="ko-KR" sz="1600" dirty="0"/>
                <a:t>N</a:t>
              </a:r>
              <a:endParaRPr lang="ko-KR" altLang="en-US" sz="1600" dirty="0"/>
            </a:p>
          </p:txBody>
        </p:sp>
        <p:sp>
          <p:nvSpPr>
            <p:cNvPr id="38" name="타원 37"/>
            <p:cNvSpPr/>
            <p:nvPr/>
          </p:nvSpPr>
          <p:spPr>
            <a:xfrm>
              <a:off x="6196331" y="4616878"/>
              <a:ext cx="1122156" cy="1156985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/>
                <a:t>닭강정</a:t>
              </a:r>
              <a:endParaRPr lang="en-US" altLang="ko-KR" sz="1600" dirty="0"/>
            </a:p>
            <a:p>
              <a:pPr algn="ctr"/>
              <a:r>
                <a:rPr lang="en-US" altLang="ko-KR" sz="1600" dirty="0"/>
                <a:t>N</a:t>
              </a:r>
              <a:endParaRPr lang="ko-KR" altLang="en-US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35281" y="4684062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상호명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435281" y="4954996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상호명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435281" y="5225930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상호명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435281" y="5496864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상호명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896259" y="4684062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상호명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96259" y="4954996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상호명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896259" y="5225930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상호명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896259" y="5496864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상호명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345948" y="4684062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상호명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345948" y="4954996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상호명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345948" y="5225930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상호명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345948" y="5496864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상호명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580323" y="4485574"/>
            <a:ext cx="5825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김</a:t>
            </a:r>
            <a:r>
              <a:rPr lang="en-US" altLang="ko-KR" sz="1400" b="1" dirty="0"/>
              <a:t>V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Google Open Refine</a:t>
            </a:r>
            <a:r>
              <a:rPr lang="ko-KR" altLang="en-US" sz="1400" b="1" dirty="0"/>
              <a:t>을 통해 필요한 정보만 쏙쏙 정제했습니다</a:t>
            </a:r>
            <a:r>
              <a:rPr lang="en-US" altLang="ko-KR" sz="1400" b="1" dirty="0"/>
              <a:t>.</a:t>
            </a:r>
          </a:p>
        </p:txBody>
      </p:sp>
      <p:sp>
        <p:nvSpPr>
          <p:cNvPr id="16" name="오른쪽 중괄호 15"/>
          <p:cNvSpPr/>
          <p:nvPr/>
        </p:nvSpPr>
        <p:spPr>
          <a:xfrm rot="5400000">
            <a:off x="4245023" y="832147"/>
            <a:ext cx="640849" cy="6853662"/>
          </a:xfrm>
          <a:prstGeom prst="rightBrace">
            <a:avLst>
              <a:gd name="adj1" fmla="val 168633"/>
              <a:gd name="adj2" fmla="val 50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눈물 방울 16"/>
          <p:cNvSpPr/>
          <p:nvPr/>
        </p:nvSpPr>
        <p:spPr>
          <a:xfrm rot="18927987">
            <a:off x="3992987" y="5162794"/>
            <a:ext cx="1122358" cy="1122358"/>
          </a:xfrm>
          <a:prstGeom prst="teardrop">
            <a:avLst>
              <a:gd name="adj" fmla="val 1184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Picture 2" descr="http://www.toogeektobetrue.com/wp-content/uploads/2013/10/cloud_stor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60" t="36757" r="39181" b="47647"/>
          <a:stretch/>
        </p:blipFill>
        <p:spPr bwMode="auto">
          <a:xfrm>
            <a:off x="301699" y="2047806"/>
            <a:ext cx="1598904" cy="709758"/>
          </a:xfrm>
          <a:prstGeom prst="rect">
            <a:avLst/>
          </a:prstGeom>
          <a:solidFill>
            <a:srgbClr val="364B71"/>
          </a:solidFill>
        </p:spPr>
      </p:pic>
      <p:sp>
        <p:nvSpPr>
          <p:cNvPr id="52" name="TextBox 51"/>
          <p:cNvSpPr txBox="1"/>
          <p:nvPr/>
        </p:nvSpPr>
        <p:spPr>
          <a:xfrm>
            <a:off x="542095" y="231952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데이터정제</a:t>
            </a:r>
            <a:endParaRPr lang="ko-KR" altLang="en-US" b="1" dirty="0"/>
          </a:p>
        </p:txBody>
      </p:sp>
      <p:sp>
        <p:nvSpPr>
          <p:cNvPr id="53" name="직사각형 52"/>
          <p:cNvSpPr/>
          <p:nvPr/>
        </p:nvSpPr>
        <p:spPr>
          <a:xfrm>
            <a:off x="301699" y="2907759"/>
            <a:ext cx="4111652" cy="1134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r>
              <a:rPr lang="ko-KR" altLang="en-US" sz="1200" dirty="0"/>
              <a:t>차 데이터 분류 </a:t>
            </a:r>
            <a:r>
              <a:rPr lang="ko-KR" altLang="en-US" sz="1200" dirty="0" smtClean="0"/>
              <a:t>과정을 거쳐 </a:t>
            </a:r>
            <a:r>
              <a:rPr lang="ko-KR" altLang="en-US" sz="1200" dirty="0"/>
              <a:t>한결 정돈된 </a:t>
            </a:r>
            <a:r>
              <a:rPr lang="ko-KR" altLang="en-US" sz="1200" dirty="0" smtClean="0"/>
              <a:t>데이터는 </a:t>
            </a:r>
            <a:endParaRPr lang="ko-KR" altLang="en-US" sz="1200" dirty="0"/>
          </a:p>
          <a:p>
            <a:pPr algn="ctr"/>
            <a:r>
              <a:rPr lang="ko-KR" altLang="en-US" sz="1200" dirty="0"/>
              <a:t>실제로 필요한 데이터만을 걸러내는 </a:t>
            </a:r>
            <a:r>
              <a:rPr lang="ko-KR" altLang="en-US" sz="1200" dirty="0" smtClean="0"/>
              <a:t>최종 정제 과정을 </a:t>
            </a:r>
            <a:r>
              <a:rPr lang="ko-KR" altLang="en-US" sz="1200" dirty="0"/>
              <a:t>거치게 됩니다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173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9042401" y="512837"/>
          <a:ext cx="3065738" cy="65624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738"/>
              </a:tblGrid>
              <a:tr h="2909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Description(</a:t>
                      </a:r>
                      <a:r>
                        <a:rPr lang="ko-KR" altLang="en-US" sz="1200" dirty="0" smtClean="0"/>
                        <a:t>상세설명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2715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Frame size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1280*800 fixed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 smtClean="0"/>
                        <a:t>선택된 영역 메뉴는 </a:t>
                      </a:r>
                      <a:r>
                        <a:rPr lang="en-US" altLang="ko-KR" sz="1200" baseline="0" dirty="0" smtClean="0"/>
                        <a:t>bold 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dirty="0" smtClean="0"/>
                        <a:t>History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main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image</a:t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민경이가 제작한 디자인시안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 smtClean="0"/>
                        <a:t>김브이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팀명의</a:t>
                      </a:r>
                      <a:r>
                        <a:rPr lang="ko-KR" altLang="en-US" sz="1200" dirty="0" smtClean="0"/>
                        <a:t> 유래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/>
                        <a:t>프로젝트 </a:t>
                      </a:r>
                      <a:r>
                        <a:rPr lang="ko-KR" altLang="en-US" sz="1200" dirty="0" err="1" smtClean="0"/>
                        <a:t>플로우</a:t>
                      </a:r>
                      <a:r>
                        <a:rPr lang="ko-KR" altLang="en-US" sz="1200" dirty="0" smtClean="0"/>
                        <a:t> 텍스트 입력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 smtClean="0"/>
                        <a:t>플젝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7</a:t>
                      </a:r>
                      <a:r>
                        <a:rPr lang="ko-KR" altLang="en-US" sz="1200" dirty="0" smtClean="0"/>
                        <a:t>가지 순서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이미지는 민경의 손길로 탄생되길</a:t>
                      </a:r>
                      <a:r>
                        <a:rPr lang="en-US" altLang="ko-KR" sz="1200" dirty="0" smtClean="0"/>
                        <a:t>..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 smtClean="0"/>
                        <a:t>02-1. </a:t>
                      </a:r>
                      <a:r>
                        <a:rPr lang="ko-KR" altLang="en-US" sz="1200" dirty="0" smtClean="0"/>
                        <a:t>주제선정</a:t>
                      </a:r>
                      <a:r>
                        <a:rPr lang="ko-KR" altLang="en-US" sz="1200" baseline="0" dirty="0" smtClean="0"/>
                        <a:t> 영역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궁금증 유발을 통한 </a:t>
                      </a:r>
                      <a:r>
                        <a:rPr lang="ko-KR" altLang="en-US" sz="1200" baseline="0" dirty="0" err="1" smtClean="0"/>
                        <a:t>미리보기</a:t>
                      </a:r>
                      <a:r>
                        <a:rPr lang="ko-KR" altLang="en-US" sz="1200" baseline="0" dirty="0" smtClean="0"/>
                        <a:t> 영역</a:t>
                      </a:r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뭔가 </a:t>
                      </a:r>
                      <a:r>
                        <a:rPr lang="ko-KR" altLang="en-US" sz="1200" dirty="0" err="1" smtClean="0"/>
                        <a:t>더치커피</a:t>
                      </a:r>
                      <a:r>
                        <a:rPr lang="ko-KR" altLang="en-US" sz="1200" dirty="0" smtClean="0"/>
                        <a:t> 추출과정처럼 그래픽을 만들고 싶구려</a:t>
                      </a:r>
                      <a:r>
                        <a:rPr lang="en-US" altLang="ko-KR" sz="1200" dirty="0" smtClean="0"/>
                        <a:t>..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46953" y="1205088"/>
            <a:ext cx="8759980" cy="54749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46954" y="547511"/>
          <a:ext cx="877126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25"/>
                <a:gridCol w="4865511"/>
                <a:gridCol w="1162755"/>
                <a:gridCol w="1648178"/>
              </a:tblGrid>
              <a:tr h="1876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화면명</a:t>
                      </a:r>
                      <a:r>
                        <a:rPr lang="en-US" altLang="ko-KR" sz="1200" dirty="0" smtClean="0"/>
                        <a:t>(no.)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02. History &gt;02-2.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주제선정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날짜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2015.04.28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4797081" y="1295401"/>
            <a:ext cx="3991484" cy="307777"/>
            <a:chOff x="4839285" y="914400"/>
            <a:chExt cx="3991484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4839285" y="914400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Main</a:t>
              </a:r>
              <a:endParaRPr lang="ko-KR" alt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08008" y="914400"/>
              <a:ext cx="8087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History</a:t>
              </a:r>
              <a:endParaRPr lang="ko-KR" altLang="en-US" sz="14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99613" y="914400"/>
              <a:ext cx="7447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 b="1"/>
              </a:lvl1pPr>
            </a:lstStyle>
            <a:p>
              <a:r>
                <a:rPr lang="en-US" altLang="ko-KR" b="0" dirty="0"/>
                <a:t>Project</a:t>
              </a:r>
              <a:endParaRPr lang="ko-KR" altLang="en-US" b="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63838" y="914400"/>
              <a:ext cx="9669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About us</a:t>
              </a:r>
              <a:endParaRPr lang="ko-KR" altLang="en-US" sz="1400" dirty="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46953" y="6387906"/>
            <a:ext cx="8759980" cy="292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512612" y="1295400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1699" y="1295401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김</a:t>
            </a:r>
            <a:r>
              <a:rPr lang="en-US" altLang="ko-KR" sz="1400" b="1" dirty="0"/>
              <a:t>V(</a:t>
            </a:r>
            <a:r>
              <a:rPr lang="ko-KR" altLang="en-US" sz="1400" b="1" dirty="0" err="1"/>
              <a:t>브이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252292" y="6411934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589" y="2016363"/>
            <a:ext cx="5115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김</a:t>
            </a:r>
            <a:r>
              <a:rPr lang="en-US" altLang="ko-KR" b="1" dirty="0"/>
              <a:t>V</a:t>
            </a:r>
            <a:r>
              <a:rPr lang="ko-KR" altLang="en-US" b="1" dirty="0"/>
              <a:t>는 </a:t>
            </a:r>
            <a:r>
              <a:rPr lang="en-US" altLang="ko-KR" b="1" dirty="0"/>
              <a:t>“</a:t>
            </a:r>
            <a:r>
              <a:rPr lang="ko-KR" altLang="en-US" b="1" dirty="0"/>
              <a:t>가맹점 데이터</a:t>
            </a:r>
            <a:r>
              <a:rPr lang="en-US" altLang="ko-KR" b="1" dirty="0"/>
              <a:t>”</a:t>
            </a:r>
            <a:r>
              <a:rPr lang="ko-KR" altLang="en-US" b="1" dirty="0"/>
              <a:t>를 가공하기 시작했어요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22" name="타원 21"/>
          <p:cNvSpPr/>
          <p:nvPr/>
        </p:nvSpPr>
        <p:spPr>
          <a:xfrm>
            <a:off x="937626" y="2083708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-430121" y="5059360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647114" y="27230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-510305" y="2240017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14301" y="2399787"/>
            <a:ext cx="461941" cy="3637956"/>
            <a:chOff x="3994633" y="-432466"/>
            <a:chExt cx="1042513" cy="8210175"/>
          </a:xfrm>
        </p:grpSpPr>
        <p:sp>
          <p:nvSpPr>
            <p:cNvPr id="24" name="타원 23"/>
            <p:cNvSpPr/>
            <p:nvPr/>
          </p:nvSpPr>
          <p:spPr>
            <a:xfrm>
              <a:off x="3994633" y="-432466"/>
              <a:ext cx="1042513" cy="104251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</a:rPr>
                <a:t>주제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/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</a:rPr>
                <a:t>선정</a:t>
              </a:r>
            </a:p>
          </p:txBody>
        </p:sp>
        <p:sp>
          <p:nvSpPr>
            <p:cNvPr id="26" name="타원 25"/>
            <p:cNvSpPr/>
            <p:nvPr/>
          </p:nvSpPr>
          <p:spPr>
            <a:xfrm>
              <a:off x="3994633" y="762144"/>
              <a:ext cx="1042513" cy="104251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</a:rPr>
                <a:t>정보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/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</a:rPr>
                <a:t>탐색</a:t>
              </a:r>
            </a:p>
          </p:txBody>
        </p:sp>
        <p:sp>
          <p:nvSpPr>
            <p:cNvPr id="27" name="타원 26"/>
            <p:cNvSpPr/>
            <p:nvPr/>
          </p:nvSpPr>
          <p:spPr>
            <a:xfrm>
              <a:off x="3994633" y="1956754"/>
              <a:ext cx="1042513" cy="104251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</a:rPr>
                <a:t>데이터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/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</a:rPr>
                <a:t>수집</a:t>
              </a:r>
            </a:p>
          </p:txBody>
        </p:sp>
        <p:sp>
          <p:nvSpPr>
            <p:cNvPr id="28" name="타원 27"/>
            <p:cNvSpPr/>
            <p:nvPr/>
          </p:nvSpPr>
          <p:spPr>
            <a:xfrm>
              <a:off x="3994633" y="3151364"/>
              <a:ext cx="1042513" cy="104251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</a:rPr>
                <a:t>데이터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/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</a:rPr>
                <a:t>정제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3994633" y="4345974"/>
              <a:ext cx="1042513" cy="104251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dirty="0"/>
                <a:t>데이터</a:t>
              </a:r>
              <a:endParaRPr lang="en-US" altLang="ko-KR" sz="800" dirty="0"/>
            </a:p>
            <a:p>
              <a:pPr algn="ctr"/>
              <a:r>
                <a:rPr lang="ko-KR" altLang="en-US" sz="800" dirty="0"/>
                <a:t>가공</a:t>
              </a:r>
            </a:p>
          </p:txBody>
        </p:sp>
        <p:sp>
          <p:nvSpPr>
            <p:cNvPr id="30" name="타원 29"/>
            <p:cNvSpPr/>
            <p:nvPr/>
          </p:nvSpPr>
          <p:spPr>
            <a:xfrm>
              <a:off x="3994633" y="6735196"/>
              <a:ext cx="1042513" cy="104251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dirty="0" err="1">
                  <a:solidFill>
                    <a:schemeClr val="bg1">
                      <a:lumMod val="65000"/>
                    </a:schemeClr>
                  </a:solidFill>
                </a:rPr>
                <a:t>비주얼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/>
              <a:r>
                <a:rPr lang="ko-KR" altLang="en-US" sz="800" dirty="0" err="1">
                  <a:solidFill>
                    <a:schemeClr val="bg1">
                      <a:lumMod val="65000"/>
                    </a:schemeClr>
                  </a:solidFill>
                </a:rPr>
                <a:t>레이션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3994633" y="5540584"/>
              <a:ext cx="1042513" cy="104251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</a:rPr>
                <a:t>디자인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/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</a:rPr>
                <a:t>기획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143589" y="2437456"/>
            <a:ext cx="4299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정제된 가맹점</a:t>
            </a:r>
            <a:r>
              <a:rPr lang="en-US" altLang="ko-KR" sz="1400" b="1" dirty="0"/>
              <a:t>(Franchise) </a:t>
            </a:r>
            <a:r>
              <a:rPr lang="ko-KR" altLang="en-US" sz="1400" b="1" dirty="0"/>
              <a:t>신규계약 및 해약 데이터</a:t>
            </a:r>
            <a:endParaRPr lang="en-US" altLang="ko-KR" sz="1400" b="1" dirty="0"/>
          </a:p>
        </p:txBody>
      </p:sp>
      <p:sp>
        <p:nvSpPr>
          <p:cNvPr id="36" name="타원 35"/>
          <p:cNvSpPr/>
          <p:nvPr/>
        </p:nvSpPr>
        <p:spPr>
          <a:xfrm>
            <a:off x="-510305" y="3987794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62002" y="4485574"/>
            <a:ext cx="5168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김</a:t>
            </a:r>
            <a:r>
              <a:rPr lang="en-US" altLang="ko-KR" sz="1400" b="1" dirty="0"/>
              <a:t>V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R</a:t>
            </a:r>
            <a:r>
              <a:rPr lang="ko-KR" altLang="en-US" sz="1400" b="1" dirty="0"/>
              <a:t>을 통해 가맹점 항목에 대한 의미를 도출해보았습니다</a:t>
            </a:r>
            <a:r>
              <a:rPr lang="en-US" altLang="ko-KR" sz="1400" b="1" dirty="0"/>
              <a:t>.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70046" y="3245238"/>
            <a:ext cx="1122358" cy="1122358"/>
            <a:chOff x="1170046" y="2864238"/>
            <a:chExt cx="1122358" cy="1122358"/>
          </a:xfrm>
        </p:grpSpPr>
        <p:sp>
          <p:nvSpPr>
            <p:cNvPr id="17" name="눈물 방울 16"/>
            <p:cNvSpPr/>
            <p:nvPr/>
          </p:nvSpPr>
          <p:spPr>
            <a:xfrm rot="18927987">
              <a:off x="1170046" y="2864238"/>
              <a:ext cx="1122358" cy="1122358"/>
            </a:xfrm>
            <a:prstGeom prst="teardrop">
              <a:avLst>
                <a:gd name="adj" fmla="val 11848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92643" y="3045029"/>
              <a:ext cx="877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커피</a:t>
              </a:r>
              <a:endParaRPr lang="en-US" altLang="ko-KR" dirty="0"/>
            </a:p>
            <a:p>
              <a:pPr algn="ctr"/>
              <a:r>
                <a:rPr lang="ko-KR" altLang="en-US" dirty="0"/>
                <a:t>데이터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879379" y="3245239"/>
            <a:ext cx="1122358" cy="1122358"/>
            <a:chOff x="3879379" y="2864239"/>
            <a:chExt cx="1122358" cy="1122358"/>
          </a:xfrm>
        </p:grpSpPr>
        <p:sp>
          <p:nvSpPr>
            <p:cNvPr id="51" name="눈물 방울 50"/>
            <p:cNvSpPr/>
            <p:nvPr/>
          </p:nvSpPr>
          <p:spPr>
            <a:xfrm rot="18927987">
              <a:off x="3879379" y="2864239"/>
              <a:ext cx="1122358" cy="1122358"/>
            </a:xfrm>
            <a:prstGeom prst="teardrop">
              <a:avLst>
                <a:gd name="adj" fmla="val 11848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01976" y="3045030"/>
              <a:ext cx="877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떡볶이</a:t>
              </a:r>
              <a:endParaRPr lang="en-US" altLang="ko-KR" dirty="0"/>
            </a:p>
            <a:p>
              <a:pPr algn="ctr"/>
              <a:r>
                <a:rPr lang="ko-KR" altLang="en-US" dirty="0"/>
                <a:t>데이터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600001" y="3245239"/>
            <a:ext cx="1122358" cy="1122358"/>
            <a:chOff x="6600001" y="2864239"/>
            <a:chExt cx="1122358" cy="1122358"/>
          </a:xfrm>
        </p:grpSpPr>
        <p:sp>
          <p:nvSpPr>
            <p:cNvPr id="53" name="눈물 방울 52"/>
            <p:cNvSpPr/>
            <p:nvPr/>
          </p:nvSpPr>
          <p:spPr>
            <a:xfrm rot="18927987">
              <a:off x="6600001" y="2864239"/>
              <a:ext cx="1122358" cy="1122358"/>
            </a:xfrm>
            <a:prstGeom prst="teardrop">
              <a:avLst>
                <a:gd name="adj" fmla="val 11848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722598" y="3045030"/>
              <a:ext cx="877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/>
                <a:t>닭강정</a:t>
              </a:r>
              <a:endParaRPr lang="en-US" altLang="ko-KR" dirty="0"/>
            </a:p>
            <a:p>
              <a:pPr algn="ctr"/>
              <a:r>
                <a:rPr lang="ko-KR" altLang="en-US" dirty="0"/>
                <a:t>데이터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1862002" y="5268286"/>
            <a:ext cx="981151" cy="981151"/>
            <a:chOff x="1170046" y="2864238"/>
            <a:chExt cx="1122358" cy="1122358"/>
          </a:xfrm>
        </p:grpSpPr>
        <p:sp>
          <p:nvSpPr>
            <p:cNvPr id="57" name="눈물 방울 56"/>
            <p:cNvSpPr/>
            <p:nvPr/>
          </p:nvSpPr>
          <p:spPr>
            <a:xfrm rot="18927987">
              <a:off x="1170046" y="2864238"/>
              <a:ext cx="1122358" cy="1122358"/>
            </a:xfrm>
            <a:prstGeom prst="teardrop">
              <a:avLst>
                <a:gd name="adj" fmla="val 11848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29523" y="3045029"/>
              <a:ext cx="1003404" cy="7393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커피</a:t>
              </a:r>
              <a:endParaRPr lang="en-US" altLang="ko-KR" dirty="0"/>
            </a:p>
            <a:p>
              <a:pPr algn="ctr"/>
              <a:r>
                <a:rPr lang="ko-KR" altLang="en-US" dirty="0"/>
                <a:t>데이터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977579" y="5543808"/>
            <a:ext cx="723275" cy="669017"/>
            <a:chOff x="3833867" y="2864239"/>
            <a:chExt cx="1213382" cy="1122358"/>
          </a:xfrm>
        </p:grpSpPr>
        <p:sp>
          <p:nvSpPr>
            <p:cNvPr id="60" name="눈물 방울 59"/>
            <p:cNvSpPr/>
            <p:nvPr/>
          </p:nvSpPr>
          <p:spPr>
            <a:xfrm rot="18927987">
              <a:off x="3879379" y="2864239"/>
              <a:ext cx="1122358" cy="1122358"/>
            </a:xfrm>
            <a:prstGeom prst="teardrop">
              <a:avLst>
                <a:gd name="adj" fmla="val 11848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833867" y="3045030"/>
              <a:ext cx="1213382" cy="877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떡볶이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데이터</a:t>
              </a: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3660680" y="5490888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의미를 도출한 자료를 넣을 예정</a:t>
            </a:r>
          </a:p>
        </p:txBody>
      </p:sp>
      <p:pic>
        <p:nvPicPr>
          <p:cNvPr id="46" name="Picture 2" descr="http://www.toogeektobetrue.com/wp-content/uploads/2013/10/cloud_stor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60" t="36757" r="39181" b="47647"/>
          <a:stretch/>
        </p:blipFill>
        <p:spPr bwMode="auto">
          <a:xfrm>
            <a:off x="301699" y="2047806"/>
            <a:ext cx="1598904" cy="709758"/>
          </a:xfrm>
          <a:prstGeom prst="rect">
            <a:avLst/>
          </a:prstGeom>
          <a:solidFill>
            <a:srgbClr val="364B71"/>
          </a:solidFill>
        </p:spPr>
      </p:pic>
      <p:sp>
        <p:nvSpPr>
          <p:cNvPr id="47" name="TextBox 46"/>
          <p:cNvSpPr txBox="1"/>
          <p:nvPr/>
        </p:nvSpPr>
        <p:spPr>
          <a:xfrm>
            <a:off x="542095" y="231952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데이터가공</a:t>
            </a:r>
            <a:endParaRPr lang="ko-KR" altLang="en-US" b="1" dirty="0"/>
          </a:p>
        </p:txBody>
      </p:sp>
      <p:sp>
        <p:nvSpPr>
          <p:cNvPr id="48" name="직사각형 47"/>
          <p:cNvSpPr/>
          <p:nvPr/>
        </p:nvSpPr>
        <p:spPr>
          <a:xfrm>
            <a:off x="301699" y="2907759"/>
            <a:ext cx="4111652" cy="1134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정제가 완료된 데이터는 처음 방대했던 데이터와 달리</a:t>
            </a:r>
          </a:p>
          <a:p>
            <a:pPr algn="ctr"/>
            <a:r>
              <a:rPr lang="ko-KR" altLang="en-US" sz="1200" dirty="0"/>
              <a:t>정제 목적에 따라 각각의 의미를 담고 있어요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 smtClean="0"/>
              <a:t>분석하기 </a:t>
            </a:r>
            <a:r>
              <a:rPr lang="ko-KR" altLang="en-US" sz="1200" dirty="0"/>
              <a:t>매우 적합해요</a:t>
            </a:r>
            <a:r>
              <a:rPr lang="en-US" altLang="ko-KR" sz="1200" dirty="0"/>
              <a:t>. 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46458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9042401" y="512837"/>
          <a:ext cx="3065738" cy="65624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738"/>
              </a:tblGrid>
              <a:tr h="2909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Description(</a:t>
                      </a:r>
                      <a:r>
                        <a:rPr lang="ko-KR" altLang="en-US" sz="1200" dirty="0" smtClean="0"/>
                        <a:t>상세설명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2715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Frame size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1280*800 fixed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 smtClean="0"/>
                        <a:t>선택된 영역 메뉴는 </a:t>
                      </a:r>
                      <a:r>
                        <a:rPr lang="en-US" altLang="ko-KR" sz="1200" baseline="0" dirty="0" smtClean="0"/>
                        <a:t>bold 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dirty="0" smtClean="0"/>
                        <a:t>History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main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image</a:t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민경이가 제작한 디자인시안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 smtClean="0"/>
                        <a:t>김브이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팀명의</a:t>
                      </a:r>
                      <a:r>
                        <a:rPr lang="ko-KR" altLang="en-US" sz="1200" dirty="0" smtClean="0"/>
                        <a:t> 유래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/>
                        <a:t>프로젝트 </a:t>
                      </a:r>
                      <a:r>
                        <a:rPr lang="ko-KR" altLang="en-US" sz="1200" dirty="0" err="1" smtClean="0"/>
                        <a:t>플로우</a:t>
                      </a:r>
                      <a:r>
                        <a:rPr lang="ko-KR" altLang="en-US" sz="1200" dirty="0" smtClean="0"/>
                        <a:t> 텍스트 입력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 smtClean="0"/>
                        <a:t>플젝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7</a:t>
                      </a:r>
                      <a:r>
                        <a:rPr lang="ko-KR" altLang="en-US" sz="1200" dirty="0" smtClean="0"/>
                        <a:t>가지 순서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이미지는 민경의 손길로 탄생되길</a:t>
                      </a:r>
                      <a:r>
                        <a:rPr lang="en-US" altLang="ko-KR" sz="1200" dirty="0" smtClean="0"/>
                        <a:t>..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 smtClean="0"/>
                        <a:t>02-1. </a:t>
                      </a:r>
                      <a:r>
                        <a:rPr lang="ko-KR" altLang="en-US" sz="1200" dirty="0" smtClean="0"/>
                        <a:t>주제선정</a:t>
                      </a:r>
                      <a:r>
                        <a:rPr lang="ko-KR" altLang="en-US" sz="1200" baseline="0" dirty="0" smtClean="0"/>
                        <a:t> 영역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궁금증 유발을 통한 </a:t>
                      </a:r>
                      <a:r>
                        <a:rPr lang="ko-KR" altLang="en-US" sz="1200" baseline="0" dirty="0" err="1" smtClean="0"/>
                        <a:t>미리보기</a:t>
                      </a:r>
                      <a:r>
                        <a:rPr lang="ko-KR" altLang="en-US" sz="1200" baseline="0" dirty="0" smtClean="0"/>
                        <a:t> 영역</a:t>
                      </a:r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뭔가 </a:t>
                      </a:r>
                      <a:r>
                        <a:rPr lang="ko-KR" altLang="en-US" sz="1200" dirty="0" err="1" smtClean="0"/>
                        <a:t>더치커피</a:t>
                      </a:r>
                      <a:r>
                        <a:rPr lang="ko-KR" altLang="en-US" sz="1200" dirty="0" smtClean="0"/>
                        <a:t> 추출과정처럼 그래픽을 만들고 싶구려</a:t>
                      </a:r>
                      <a:r>
                        <a:rPr lang="en-US" altLang="ko-KR" sz="1200" dirty="0" smtClean="0"/>
                        <a:t>..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46953" y="1205088"/>
            <a:ext cx="8759980" cy="54749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46954" y="547511"/>
          <a:ext cx="877126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25"/>
                <a:gridCol w="4865511"/>
                <a:gridCol w="1162755"/>
                <a:gridCol w="1648178"/>
              </a:tblGrid>
              <a:tr h="1876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화면명</a:t>
                      </a:r>
                      <a:r>
                        <a:rPr lang="en-US" altLang="ko-KR" sz="1200" dirty="0" smtClean="0"/>
                        <a:t>(no.)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02. History &gt;02-2.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주제선정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날짜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2015.04.28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4797081" y="1295401"/>
            <a:ext cx="3991484" cy="307777"/>
            <a:chOff x="4839285" y="914400"/>
            <a:chExt cx="3991484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4839285" y="914400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Main</a:t>
              </a:r>
              <a:endParaRPr lang="ko-KR" alt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08008" y="914400"/>
              <a:ext cx="8087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History</a:t>
              </a:r>
              <a:endParaRPr lang="ko-KR" altLang="en-US" sz="14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99613" y="914400"/>
              <a:ext cx="7447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 b="1"/>
              </a:lvl1pPr>
            </a:lstStyle>
            <a:p>
              <a:r>
                <a:rPr lang="en-US" altLang="ko-KR" b="0" dirty="0"/>
                <a:t>Project</a:t>
              </a:r>
              <a:endParaRPr lang="ko-KR" altLang="en-US" b="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63838" y="914400"/>
              <a:ext cx="9669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About us</a:t>
              </a:r>
              <a:endParaRPr lang="ko-KR" altLang="en-US" sz="1400" dirty="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46953" y="6387906"/>
            <a:ext cx="8759980" cy="292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512612" y="1295400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1699" y="1295401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김</a:t>
            </a:r>
            <a:r>
              <a:rPr lang="en-US" altLang="ko-KR" sz="1400" b="1" dirty="0"/>
              <a:t>V(</a:t>
            </a:r>
            <a:r>
              <a:rPr lang="ko-KR" altLang="en-US" sz="1400" b="1" dirty="0" err="1"/>
              <a:t>브이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252292" y="6411934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588" y="2016363"/>
            <a:ext cx="6664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김</a:t>
            </a:r>
            <a:r>
              <a:rPr lang="en-US" altLang="ko-KR" b="1" dirty="0"/>
              <a:t>V</a:t>
            </a:r>
            <a:r>
              <a:rPr lang="ko-KR" altLang="en-US" b="1" dirty="0"/>
              <a:t>는 </a:t>
            </a:r>
            <a:r>
              <a:rPr lang="en-US" altLang="ko-KR" b="1" dirty="0"/>
              <a:t>“</a:t>
            </a:r>
            <a:r>
              <a:rPr lang="ko-KR" altLang="en-US" b="1" dirty="0"/>
              <a:t>가맹점 데이터</a:t>
            </a:r>
            <a:r>
              <a:rPr lang="en-US" altLang="ko-KR" b="1" dirty="0"/>
              <a:t>”</a:t>
            </a:r>
            <a:r>
              <a:rPr lang="ko-KR" altLang="en-US" b="1" dirty="0"/>
              <a:t>에 대한 디자인을 기획하기 시작했어요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22" name="타원 21"/>
          <p:cNvSpPr/>
          <p:nvPr/>
        </p:nvSpPr>
        <p:spPr>
          <a:xfrm>
            <a:off x="937626" y="2083708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-430121" y="5059360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647114" y="27230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-510305" y="2240017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21011" y="2437455"/>
            <a:ext cx="6362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데이터의 목적과 의미가 가장 잘 전달할 수 있는 디자인은 무엇일까</a:t>
            </a:r>
            <a:r>
              <a:rPr lang="en-US" altLang="ko-KR" sz="1400" b="1" dirty="0"/>
              <a:t>?</a:t>
            </a:r>
          </a:p>
          <a:p>
            <a:r>
              <a:rPr lang="en-US" altLang="ko-KR" sz="1400" dirty="0"/>
              <a:t>: </a:t>
            </a:r>
            <a:r>
              <a:rPr lang="ko-KR" altLang="en-US" sz="1400" dirty="0"/>
              <a:t>김</a:t>
            </a:r>
            <a:r>
              <a:rPr lang="en-US" altLang="ko-KR" sz="1400" dirty="0"/>
              <a:t>V</a:t>
            </a:r>
            <a:r>
              <a:rPr lang="ko-KR" altLang="en-US" sz="1400" dirty="0"/>
              <a:t>는 다양한 그래픽 디자인과 표현할 수 있는 방안을 벤치마킹 해보았어요</a:t>
            </a:r>
            <a:r>
              <a:rPr lang="en-US" altLang="ko-KR" sz="1400" dirty="0"/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-510305" y="3987794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54448" y="5483607"/>
            <a:ext cx="1811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김</a:t>
            </a:r>
            <a:r>
              <a:rPr lang="en-US" altLang="ko-KR" sz="1200" dirty="0"/>
              <a:t>V</a:t>
            </a:r>
            <a:r>
              <a:rPr lang="ko-KR" altLang="en-US" sz="1200" dirty="0"/>
              <a:t>는 </a:t>
            </a:r>
            <a:r>
              <a:rPr lang="en-US" altLang="ko-KR" sz="1200" dirty="0"/>
              <a:t>Web</a:t>
            </a:r>
            <a:r>
              <a:rPr lang="ko-KR" altLang="en-US" sz="1200" dirty="0"/>
              <a:t>이 </a:t>
            </a:r>
            <a:endParaRPr lang="en-US" altLang="ko-KR" sz="1200" dirty="0"/>
          </a:p>
          <a:p>
            <a:pPr algn="ctr"/>
            <a:r>
              <a:rPr lang="ko-KR" altLang="en-US" sz="1200" dirty="0"/>
              <a:t>정보 공유와 배포가 </a:t>
            </a:r>
            <a:endParaRPr lang="en-US" altLang="ko-KR" sz="1200" dirty="0"/>
          </a:p>
          <a:p>
            <a:pPr algn="ctr"/>
            <a:r>
              <a:rPr lang="ko-KR" altLang="en-US" sz="1200" dirty="0"/>
              <a:t>용이하다고 생각했어요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1121011" y="3458458"/>
            <a:ext cx="1745153" cy="116829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Web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54979" y="306072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Platform(Web)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1121011" y="4626748"/>
            <a:ext cx="1745153" cy="747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Paper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006489" y="3060725"/>
            <a:ext cx="1278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Web type</a:t>
            </a:r>
            <a:r>
              <a:rPr lang="ko-KR" altLang="en-US" dirty="0"/>
              <a:t> 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3764903" y="3458458"/>
            <a:ext cx="1745153" cy="6817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Responsive</a:t>
            </a:r>
          </a:p>
          <a:p>
            <a:pPr algn="ctr"/>
            <a:r>
              <a:rPr lang="en-US" altLang="ko-KR" dirty="0"/>
              <a:t>Web </a:t>
            </a:r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3764903" y="4135791"/>
            <a:ext cx="1745153" cy="12324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Parallax</a:t>
            </a:r>
          </a:p>
          <a:p>
            <a:pPr algn="ctr"/>
            <a:r>
              <a:rPr lang="en-US" altLang="ko-KR" dirty="0"/>
              <a:t>Web 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3689864" y="5483607"/>
            <a:ext cx="19415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김</a:t>
            </a:r>
            <a:r>
              <a:rPr lang="en-US" altLang="ko-KR" sz="1200" dirty="0"/>
              <a:t>V</a:t>
            </a:r>
            <a:r>
              <a:rPr lang="ko-KR" altLang="en-US" sz="1200" dirty="0"/>
              <a:t>는 </a:t>
            </a:r>
            <a:r>
              <a:rPr lang="en-US" altLang="ko-KR" sz="1200" dirty="0"/>
              <a:t>Parallax Web</a:t>
            </a:r>
            <a:r>
              <a:rPr lang="ko-KR" altLang="en-US" sz="1200" dirty="0"/>
              <a:t>이</a:t>
            </a:r>
            <a:endParaRPr lang="en-US" altLang="ko-KR" sz="1200" dirty="0"/>
          </a:p>
          <a:p>
            <a:pPr algn="ctr"/>
            <a:r>
              <a:rPr lang="ko-KR" altLang="en-US" sz="1200" dirty="0"/>
              <a:t>기획의도와 목적을</a:t>
            </a:r>
            <a:endParaRPr lang="en-US" altLang="ko-KR" sz="1200" dirty="0"/>
          </a:p>
          <a:p>
            <a:pPr algn="ctr"/>
            <a:r>
              <a:rPr lang="ko-KR" altLang="en-US" sz="1200" dirty="0"/>
              <a:t>가장 잘 표현할 것이라고 </a:t>
            </a:r>
            <a:endParaRPr lang="en-US" altLang="ko-KR" sz="1200" dirty="0"/>
          </a:p>
          <a:p>
            <a:pPr algn="ctr"/>
            <a:r>
              <a:rPr lang="ko-KR" altLang="en-US" sz="1200" dirty="0"/>
              <a:t>생각했어요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6526206" y="3060725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Design type</a:t>
            </a:r>
            <a:r>
              <a:rPr lang="ko-KR" altLang="en-US" dirty="0"/>
              <a:t> 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396602" y="3458458"/>
            <a:ext cx="1745153" cy="116829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Flat Design </a:t>
            </a:r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>
            <a:off x="6396602" y="4626748"/>
            <a:ext cx="1745153" cy="747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Picture Design</a:t>
            </a: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6372600" y="5483607"/>
            <a:ext cx="2020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김</a:t>
            </a:r>
            <a:r>
              <a:rPr lang="en-US" altLang="ko-KR" sz="1200" dirty="0"/>
              <a:t>V</a:t>
            </a:r>
            <a:r>
              <a:rPr lang="ko-KR" altLang="en-US" sz="1200" dirty="0"/>
              <a:t>는 데이터 디자인이</a:t>
            </a:r>
            <a:endParaRPr lang="en-US" altLang="ko-KR" sz="1200" dirty="0"/>
          </a:p>
          <a:p>
            <a:pPr algn="ctr"/>
            <a:r>
              <a:rPr lang="ko-KR" altLang="en-US" sz="1200" dirty="0"/>
              <a:t>간결하면서도 명확하게</a:t>
            </a:r>
            <a:endParaRPr lang="en-US" altLang="ko-KR" sz="1200" dirty="0"/>
          </a:p>
          <a:p>
            <a:pPr algn="ctr"/>
            <a:r>
              <a:rPr lang="ko-KR" altLang="en-US" sz="1200" dirty="0"/>
              <a:t>표현될 수 있는</a:t>
            </a:r>
            <a:endParaRPr lang="en-US" altLang="ko-KR" sz="1200" dirty="0"/>
          </a:p>
          <a:p>
            <a:pPr algn="ctr"/>
            <a:r>
              <a:rPr lang="ko-KR" altLang="en-US" sz="1200" dirty="0"/>
              <a:t>플랫 디자인을 선택했어요</a:t>
            </a:r>
            <a:r>
              <a:rPr lang="en-US" altLang="ko-KR" sz="1200" dirty="0"/>
              <a:t>.</a:t>
            </a:r>
          </a:p>
        </p:txBody>
      </p:sp>
      <p:pic>
        <p:nvPicPr>
          <p:cNvPr id="41" name="Picture 2" descr="http://www.toogeektobetrue.com/wp-content/uploads/2013/10/cloud_stor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60" t="36757" r="39181" b="47647"/>
          <a:stretch/>
        </p:blipFill>
        <p:spPr bwMode="auto">
          <a:xfrm>
            <a:off x="301699" y="2047806"/>
            <a:ext cx="1598904" cy="709758"/>
          </a:xfrm>
          <a:prstGeom prst="rect">
            <a:avLst/>
          </a:prstGeom>
          <a:solidFill>
            <a:srgbClr val="364B71"/>
          </a:solidFill>
        </p:spPr>
      </p:pic>
      <p:sp>
        <p:nvSpPr>
          <p:cNvPr id="42" name="TextBox 41"/>
          <p:cNvSpPr txBox="1"/>
          <p:nvPr/>
        </p:nvSpPr>
        <p:spPr>
          <a:xfrm>
            <a:off x="542095" y="231952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디자인기획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301699" y="2907759"/>
            <a:ext cx="4111652" cy="1134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분석된 결과에 따라 데이터 별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맞춤 디자인을 입히기 위해 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코디네이션</a:t>
            </a:r>
            <a:r>
              <a:rPr lang="ko-KR" altLang="en-US" sz="1200" dirty="0" smtClean="0"/>
              <a:t> 작업이 이뤄집니다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816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9042401" y="512837"/>
          <a:ext cx="3065738" cy="65624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738"/>
              </a:tblGrid>
              <a:tr h="2909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Description(</a:t>
                      </a:r>
                      <a:r>
                        <a:rPr lang="ko-KR" altLang="en-US" sz="1200" dirty="0" smtClean="0"/>
                        <a:t>상세설명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2715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Frame size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1280*800 fixed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 smtClean="0"/>
                        <a:t>선택된 영역 메뉴는 </a:t>
                      </a:r>
                      <a:r>
                        <a:rPr lang="en-US" altLang="ko-KR" sz="1200" baseline="0" dirty="0" smtClean="0"/>
                        <a:t>bold 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dirty="0" smtClean="0"/>
                        <a:t>History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main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image</a:t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민경이가 제작한 디자인시안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 smtClean="0"/>
                        <a:t>김브이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팀명의</a:t>
                      </a:r>
                      <a:r>
                        <a:rPr lang="ko-KR" altLang="en-US" sz="1200" dirty="0" smtClean="0"/>
                        <a:t> 유래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/>
                        <a:t>프로젝트 </a:t>
                      </a:r>
                      <a:r>
                        <a:rPr lang="ko-KR" altLang="en-US" sz="1200" dirty="0" err="1" smtClean="0"/>
                        <a:t>플로우</a:t>
                      </a:r>
                      <a:r>
                        <a:rPr lang="ko-KR" altLang="en-US" sz="1200" dirty="0" smtClean="0"/>
                        <a:t> 텍스트 입력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 smtClean="0"/>
                        <a:t>플젝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7</a:t>
                      </a:r>
                      <a:r>
                        <a:rPr lang="ko-KR" altLang="en-US" sz="1200" dirty="0" smtClean="0"/>
                        <a:t>가지 순서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이미지는 민경의 손길로 탄생되길</a:t>
                      </a:r>
                      <a:r>
                        <a:rPr lang="en-US" altLang="ko-KR" sz="1200" dirty="0" smtClean="0"/>
                        <a:t>..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 smtClean="0"/>
                        <a:t>02-1. </a:t>
                      </a:r>
                      <a:r>
                        <a:rPr lang="ko-KR" altLang="en-US" sz="1200" dirty="0" smtClean="0"/>
                        <a:t>주제선정</a:t>
                      </a:r>
                      <a:r>
                        <a:rPr lang="ko-KR" altLang="en-US" sz="1200" baseline="0" dirty="0" smtClean="0"/>
                        <a:t> 영역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궁금증 유발을 통한 </a:t>
                      </a:r>
                      <a:r>
                        <a:rPr lang="ko-KR" altLang="en-US" sz="1200" baseline="0" dirty="0" err="1" smtClean="0"/>
                        <a:t>미리보기</a:t>
                      </a:r>
                      <a:r>
                        <a:rPr lang="ko-KR" altLang="en-US" sz="1200" baseline="0" dirty="0" smtClean="0"/>
                        <a:t> 영역</a:t>
                      </a:r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뭔가 </a:t>
                      </a:r>
                      <a:r>
                        <a:rPr lang="ko-KR" altLang="en-US" sz="1200" dirty="0" err="1" smtClean="0"/>
                        <a:t>더치커피</a:t>
                      </a:r>
                      <a:r>
                        <a:rPr lang="ko-KR" altLang="en-US" sz="1200" dirty="0" smtClean="0"/>
                        <a:t> 추출과정처럼 그래픽을 만들고 싶구려</a:t>
                      </a:r>
                      <a:r>
                        <a:rPr lang="en-US" altLang="ko-KR" sz="1200" dirty="0" smtClean="0"/>
                        <a:t>..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46953" y="1205088"/>
            <a:ext cx="8759980" cy="54749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46954" y="547511"/>
          <a:ext cx="877126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25"/>
                <a:gridCol w="4865511"/>
                <a:gridCol w="1162755"/>
                <a:gridCol w="1648178"/>
              </a:tblGrid>
              <a:tr h="1876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화면명</a:t>
                      </a:r>
                      <a:r>
                        <a:rPr lang="en-US" altLang="ko-KR" sz="1200" dirty="0" smtClean="0"/>
                        <a:t>(no.)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02. History &gt;02-2.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주제선정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날짜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2015.04.28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4797081" y="1295401"/>
            <a:ext cx="3991484" cy="307777"/>
            <a:chOff x="4839285" y="914400"/>
            <a:chExt cx="3991484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4839285" y="914400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Main</a:t>
              </a:r>
              <a:endParaRPr lang="ko-KR" alt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08008" y="914400"/>
              <a:ext cx="8087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History</a:t>
              </a:r>
              <a:endParaRPr lang="ko-KR" altLang="en-US" sz="14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99613" y="914400"/>
              <a:ext cx="7447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 b="1"/>
              </a:lvl1pPr>
            </a:lstStyle>
            <a:p>
              <a:r>
                <a:rPr lang="en-US" altLang="ko-KR" b="0" dirty="0"/>
                <a:t>Project</a:t>
              </a:r>
              <a:endParaRPr lang="ko-KR" altLang="en-US" b="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63838" y="914400"/>
              <a:ext cx="9669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About us</a:t>
              </a:r>
              <a:endParaRPr lang="ko-KR" altLang="en-US" sz="1400" dirty="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46953" y="6387906"/>
            <a:ext cx="8759980" cy="292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512612" y="1295400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1699" y="1295401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김</a:t>
            </a:r>
            <a:r>
              <a:rPr lang="en-US" altLang="ko-KR" sz="1400" b="1" dirty="0"/>
              <a:t>V(</a:t>
            </a:r>
            <a:r>
              <a:rPr lang="ko-KR" altLang="en-US" sz="1400" b="1" dirty="0" err="1"/>
              <a:t>브이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252292" y="6411934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589" y="2016363"/>
            <a:ext cx="5658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김</a:t>
            </a:r>
            <a:r>
              <a:rPr lang="en-US" altLang="ko-KR" b="1" dirty="0"/>
              <a:t>V</a:t>
            </a:r>
            <a:r>
              <a:rPr lang="ko-KR" altLang="en-US" b="1" dirty="0"/>
              <a:t>는 </a:t>
            </a:r>
            <a:r>
              <a:rPr lang="en-US" altLang="ko-KR" b="1" dirty="0"/>
              <a:t>“</a:t>
            </a:r>
            <a:r>
              <a:rPr lang="ko-KR" altLang="en-US" b="1" dirty="0"/>
              <a:t>가맹점 데이터</a:t>
            </a:r>
            <a:r>
              <a:rPr lang="en-US" altLang="ko-KR" b="1" dirty="0"/>
              <a:t>”</a:t>
            </a:r>
            <a:r>
              <a:rPr lang="ko-KR" altLang="en-US" b="1" dirty="0"/>
              <a:t>에 다양한 옷을 입혀보았어요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22" name="타원 21"/>
          <p:cNvSpPr/>
          <p:nvPr/>
        </p:nvSpPr>
        <p:spPr>
          <a:xfrm>
            <a:off x="937626" y="2083708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-430121" y="5059360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-510305" y="2240017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-510305" y="3987794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21011" y="2430088"/>
            <a:ext cx="7202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김</a:t>
            </a:r>
            <a:r>
              <a:rPr lang="en-US" altLang="ko-KR" sz="1400" b="1" dirty="0"/>
              <a:t>V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D3.js</a:t>
            </a:r>
            <a:r>
              <a:rPr lang="ko-KR" altLang="en-US" sz="1400" b="1" dirty="0"/>
              <a:t>을 통해 데이터가 잘 전달 될 수 있도록 다양한 디자인을 시도해보았습니다</a:t>
            </a:r>
            <a:r>
              <a:rPr lang="en-US" altLang="ko-KR" sz="1400" b="1" dirty="0"/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221818" y="2793593"/>
            <a:ext cx="1905204" cy="16708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도넛차트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139063" y="2793593"/>
            <a:ext cx="1905204" cy="16708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뭐시기</a:t>
            </a:r>
            <a:endParaRPr lang="en-US" altLang="ko-KR" dirty="0"/>
          </a:p>
          <a:p>
            <a:pPr algn="ctr"/>
            <a:r>
              <a:rPr lang="ko-KR" altLang="en-US" dirty="0"/>
              <a:t>차트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21011" y="5681288"/>
            <a:ext cx="7630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그 중에서도 김</a:t>
            </a:r>
            <a:r>
              <a:rPr lang="en-US" altLang="ko-KR" sz="1400" b="1" dirty="0"/>
              <a:t>V</a:t>
            </a:r>
            <a:r>
              <a:rPr lang="ko-KR" altLang="en-US" sz="1400" b="1" dirty="0"/>
              <a:t>의 데이터 전달 의도가 가장 명확하게 표현되는 디자인은 바로 이것이더군요</a:t>
            </a:r>
            <a:r>
              <a:rPr lang="en-US" altLang="ko-KR" sz="1400" b="1" dirty="0"/>
              <a:t>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6397" y="2762804"/>
            <a:ext cx="12156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ㄴㄶㅀㄹ터텅텃</a:t>
            </a:r>
            <a:endParaRPr lang="en-US" altLang="ko-KR" dirty="0" smtClean="0"/>
          </a:p>
          <a:p>
            <a:r>
              <a:rPr lang="ko-KR" altLang="en-US" dirty="0" err="1" smtClean="0"/>
              <a:t>ㅇ토ㅗㄴㅇㅎㅇㅎ통ㅎㅇ터ㅗ엍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129787" y="2762804"/>
            <a:ext cx="12156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ㄴㄶㅀㄹ터텅텃</a:t>
            </a:r>
            <a:endParaRPr lang="en-US" altLang="ko-KR" dirty="0" smtClean="0"/>
          </a:p>
          <a:p>
            <a:r>
              <a:rPr lang="ko-KR" altLang="en-US" dirty="0" err="1" smtClean="0"/>
              <a:t>ㅇ토ㅗㄴㅇㅎㅇㅎ통ㅎㅇ터ㅗ엍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279091" y="4163947"/>
            <a:ext cx="1604210" cy="156998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차트별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멘트</a:t>
            </a:r>
            <a:r>
              <a:rPr lang="ko-KR" altLang="en-US" dirty="0" smtClean="0"/>
              <a:t> 정리</a:t>
            </a:r>
            <a:endParaRPr lang="ko-KR" altLang="en-US" dirty="0"/>
          </a:p>
        </p:txBody>
      </p:sp>
      <p:pic>
        <p:nvPicPr>
          <p:cNvPr id="35" name="Picture 2" descr="http://www.toogeektobetrue.com/wp-content/uploads/2013/10/cloud_stor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60" t="36757" r="39181" b="47647"/>
          <a:stretch/>
        </p:blipFill>
        <p:spPr bwMode="auto">
          <a:xfrm>
            <a:off x="301699" y="2047806"/>
            <a:ext cx="1598904" cy="709758"/>
          </a:xfrm>
          <a:prstGeom prst="rect">
            <a:avLst/>
          </a:prstGeom>
          <a:solidFill>
            <a:srgbClr val="364B71"/>
          </a:solidFill>
        </p:spPr>
      </p:pic>
      <p:sp>
        <p:nvSpPr>
          <p:cNvPr id="37" name="TextBox 36"/>
          <p:cNvSpPr txBox="1"/>
          <p:nvPr/>
        </p:nvSpPr>
        <p:spPr>
          <a:xfrm>
            <a:off x="542095" y="23195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비주얼레이션</a:t>
            </a:r>
            <a:endParaRPr lang="ko-KR" altLang="en-US" b="1" dirty="0"/>
          </a:p>
        </p:txBody>
      </p:sp>
      <p:sp>
        <p:nvSpPr>
          <p:cNvPr id="38" name="직사각형 37"/>
          <p:cNvSpPr/>
          <p:nvPr/>
        </p:nvSpPr>
        <p:spPr>
          <a:xfrm>
            <a:off x="301699" y="2907759"/>
            <a:ext cx="4111652" cy="1134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단순한 숫자에 불과했던 데이터들이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수집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정제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분석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디자인 과정을 거쳐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의미 있는 정보를 담고 있는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이미지로 재 탄생되었어요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31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9042401" y="512837"/>
          <a:ext cx="3065738" cy="65624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738"/>
              </a:tblGrid>
              <a:tr h="2909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Description(</a:t>
                      </a:r>
                      <a:r>
                        <a:rPr lang="ko-KR" altLang="en-US" sz="1200" dirty="0" smtClean="0"/>
                        <a:t>상세설명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2715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Frame size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1280*800 fixed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 smtClean="0"/>
                        <a:t>선택된 영역 메뉴는 </a:t>
                      </a:r>
                      <a:r>
                        <a:rPr lang="en-US" altLang="ko-KR" sz="1200" baseline="0" dirty="0" smtClean="0"/>
                        <a:t>bold 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dirty="0" smtClean="0"/>
                        <a:t>History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main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image</a:t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민경이가 제작한 디자인시안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 smtClean="0"/>
                        <a:t>김브이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팀명의</a:t>
                      </a:r>
                      <a:r>
                        <a:rPr lang="ko-KR" altLang="en-US" sz="1200" dirty="0" smtClean="0"/>
                        <a:t> 유래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/>
                        <a:t>프로젝트 </a:t>
                      </a:r>
                      <a:r>
                        <a:rPr lang="ko-KR" altLang="en-US" sz="1200" dirty="0" err="1" smtClean="0"/>
                        <a:t>플로우</a:t>
                      </a:r>
                      <a:r>
                        <a:rPr lang="ko-KR" altLang="en-US" sz="1200" dirty="0" smtClean="0"/>
                        <a:t> 텍스트 입력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 smtClean="0"/>
                        <a:t>플젝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7</a:t>
                      </a:r>
                      <a:r>
                        <a:rPr lang="ko-KR" altLang="en-US" sz="1200" dirty="0" smtClean="0"/>
                        <a:t>가지 순서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이미지는 민경의 손길로 탄생되길</a:t>
                      </a:r>
                      <a:r>
                        <a:rPr lang="en-US" altLang="ko-KR" sz="1200" dirty="0" smtClean="0"/>
                        <a:t>..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 smtClean="0"/>
                        <a:t>02-1. </a:t>
                      </a:r>
                      <a:r>
                        <a:rPr lang="ko-KR" altLang="en-US" sz="1200" dirty="0" smtClean="0"/>
                        <a:t>주제선정</a:t>
                      </a:r>
                      <a:r>
                        <a:rPr lang="ko-KR" altLang="en-US" sz="1200" baseline="0" dirty="0" smtClean="0"/>
                        <a:t> 영역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궁금증 유발을 통한 </a:t>
                      </a:r>
                      <a:r>
                        <a:rPr lang="ko-KR" altLang="en-US" sz="1200" baseline="0" dirty="0" err="1" smtClean="0"/>
                        <a:t>미리보기</a:t>
                      </a:r>
                      <a:r>
                        <a:rPr lang="ko-KR" altLang="en-US" sz="1200" baseline="0" dirty="0" smtClean="0"/>
                        <a:t> 영역</a:t>
                      </a:r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뭔가 </a:t>
                      </a:r>
                      <a:r>
                        <a:rPr lang="ko-KR" altLang="en-US" sz="1200" dirty="0" err="1" smtClean="0"/>
                        <a:t>더치커피</a:t>
                      </a:r>
                      <a:r>
                        <a:rPr lang="ko-KR" altLang="en-US" sz="1200" dirty="0" smtClean="0"/>
                        <a:t> 추출과정처럼 그래픽을 만들고 싶구려</a:t>
                      </a:r>
                      <a:r>
                        <a:rPr lang="en-US" altLang="ko-KR" sz="1200" dirty="0" smtClean="0"/>
                        <a:t>..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46953" y="1205088"/>
            <a:ext cx="8759980" cy="54749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46954" y="547511"/>
          <a:ext cx="877126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25"/>
                <a:gridCol w="4865511"/>
                <a:gridCol w="1162755"/>
                <a:gridCol w="1648178"/>
              </a:tblGrid>
              <a:tr h="1876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화면명</a:t>
                      </a:r>
                      <a:r>
                        <a:rPr lang="en-US" altLang="ko-KR" sz="1200" dirty="0" smtClean="0"/>
                        <a:t>(no.)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02. History &gt;02-2.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주제선정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날짜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2015.04.28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4797081" y="1295401"/>
            <a:ext cx="3991484" cy="307777"/>
            <a:chOff x="4839285" y="914400"/>
            <a:chExt cx="3991484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4839285" y="914400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Main</a:t>
              </a:r>
              <a:endParaRPr lang="ko-KR" alt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08008" y="914400"/>
              <a:ext cx="8087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History</a:t>
              </a:r>
              <a:endParaRPr lang="ko-KR" altLang="en-US" sz="14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99613" y="914400"/>
              <a:ext cx="7447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 b="1"/>
              </a:lvl1pPr>
            </a:lstStyle>
            <a:p>
              <a:r>
                <a:rPr lang="en-US" altLang="ko-KR" b="0" dirty="0"/>
                <a:t>Project</a:t>
              </a:r>
              <a:endParaRPr lang="ko-KR" altLang="en-US" b="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63838" y="914400"/>
              <a:ext cx="9669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About us</a:t>
              </a:r>
              <a:endParaRPr lang="ko-KR" altLang="en-US" sz="1400" dirty="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46953" y="6387906"/>
            <a:ext cx="8759980" cy="292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512612" y="1295400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1699" y="1295401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김</a:t>
            </a:r>
            <a:r>
              <a:rPr lang="en-US" altLang="ko-KR" sz="1400" b="1" dirty="0"/>
              <a:t>V(</a:t>
            </a:r>
            <a:r>
              <a:rPr lang="ko-KR" altLang="en-US" sz="1400" b="1" dirty="0" err="1"/>
              <a:t>브이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252292" y="6411934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589" y="2016363"/>
            <a:ext cx="5658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김</a:t>
            </a:r>
            <a:r>
              <a:rPr lang="en-US" altLang="ko-KR" b="1" dirty="0"/>
              <a:t>V</a:t>
            </a:r>
            <a:r>
              <a:rPr lang="ko-KR" altLang="en-US" b="1" dirty="0"/>
              <a:t>는 </a:t>
            </a:r>
            <a:r>
              <a:rPr lang="en-US" altLang="ko-KR" b="1" dirty="0"/>
              <a:t>“</a:t>
            </a:r>
            <a:r>
              <a:rPr lang="ko-KR" altLang="en-US" b="1" dirty="0"/>
              <a:t>가맹점 데이터</a:t>
            </a:r>
            <a:r>
              <a:rPr lang="en-US" altLang="ko-KR" b="1" dirty="0"/>
              <a:t>”</a:t>
            </a:r>
            <a:r>
              <a:rPr lang="ko-KR" altLang="en-US" b="1" dirty="0"/>
              <a:t>에 다양한 옷을 입혀보았어요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22" name="타원 21"/>
          <p:cNvSpPr/>
          <p:nvPr/>
        </p:nvSpPr>
        <p:spPr>
          <a:xfrm>
            <a:off x="937626" y="2083708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-430121" y="5059360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-510305" y="2240017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14301" y="2399787"/>
            <a:ext cx="461941" cy="3637956"/>
            <a:chOff x="3994633" y="-432466"/>
            <a:chExt cx="1042513" cy="8210175"/>
          </a:xfrm>
        </p:grpSpPr>
        <p:sp>
          <p:nvSpPr>
            <p:cNvPr id="24" name="타원 23"/>
            <p:cNvSpPr/>
            <p:nvPr/>
          </p:nvSpPr>
          <p:spPr>
            <a:xfrm>
              <a:off x="3994633" y="-432466"/>
              <a:ext cx="1042513" cy="104251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</a:rPr>
                <a:t>주제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/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</a:rPr>
                <a:t>선정</a:t>
              </a:r>
            </a:p>
          </p:txBody>
        </p:sp>
        <p:sp>
          <p:nvSpPr>
            <p:cNvPr id="26" name="타원 25"/>
            <p:cNvSpPr/>
            <p:nvPr/>
          </p:nvSpPr>
          <p:spPr>
            <a:xfrm>
              <a:off x="3994633" y="762144"/>
              <a:ext cx="1042513" cy="104251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</a:rPr>
                <a:t>정보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/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</a:rPr>
                <a:t>탐색</a:t>
              </a:r>
            </a:p>
          </p:txBody>
        </p:sp>
        <p:sp>
          <p:nvSpPr>
            <p:cNvPr id="27" name="타원 26"/>
            <p:cNvSpPr/>
            <p:nvPr/>
          </p:nvSpPr>
          <p:spPr>
            <a:xfrm>
              <a:off x="3994633" y="1956754"/>
              <a:ext cx="1042513" cy="104251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</a:rPr>
                <a:t>데이터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/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</a:rPr>
                <a:t>수집</a:t>
              </a:r>
            </a:p>
          </p:txBody>
        </p:sp>
        <p:sp>
          <p:nvSpPr>
            <p:cNvPr id="28" name="타원 27"/>
            <p:cNvSpPr/>
            <p:nvPr/>
          </p:nvSpPr>
          <p:spPr>
            <a:xfrm>
              <a:off x="3994633" y="3151364"/>
              <a:ext cx="1042513" cy="104251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</a:rPr>
                <a:t>데이터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/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</a:rPr>
                <a:t>정제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3994633" y="4345974"/>
              <a:ext cx="1042513" cy="104251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</a:rPr>
                <a:t>데이터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/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</a:rPr>
                <a:t>가공</a:t>
              </a:r>
            </a:p>
          </p:txBody>
        </p:sp>
        <p:sp>
          <p:nvSpPr>
            <p:cNvPr id="30" name="타원 29"/>
            <p:cNvSpPr/>
            <p:nvPr/>
          </p:nvSpPr>
          <p:spPr>
            <a:xfrm>
              <a:off x="3994633" y="6735196"/>
              <a:ext cx="1042513" cy="104251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dirty="0" err="1"/>
                <a:t>비주얼</a:t>
              </a:r>
              <a:endParaRPr lang="en-US" altLang="ko-KR" sz="800" dirty="0"/>
            </a:p>
            <a:p>
              <a:pPr algn="ctr"/>
              <a:r>
                <a:rPr lang="ko-KR" altLang="en-US" sz="800" dirty="0" err="1"/>
                <a:t>레이션</a:t>
              </a:r>
              <a:endParaRPr lang="en-US" altLang="ko-KR" sz="800" dirty="0"/>
            </a:p>
          </p:txBody>
        </p:sp>
        <p:sp>
          <p:nvSpPr>
            <p:cNvPr id="31" name="타원 30"/>
            <p:cNvSpPr/>
            <p:nvPr/>
          </p:nvSpPr>
          <p:spPr>
            <a:xfrm>
              <a:off x="3994633" y="5540584"/>
              <a:ext cx="1042513" cy="104251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</a:rPr>
                <a:t>디자인</a:t>
              </a:r>
              <a:endParaRPr lang="en-US" altLang="ko-KR" sz="8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/>
              <a:r>
                <a:rPr lang="ko-KR" altLang="en-US" sz="800" dirty="0">
                  <a:solidFill>
                    <a:schemeClr val="bg1">
                      <a:lumMod val="65000"/>
                    </a:schemeClr>
                  </a:solidFill>
                </a:rPr>
                <a:t>기획</a:t>
              </a:r>
            </a:p>
          </p:txBody>
        </p:sp>
      </p:grpSp>
      <p:sp>
        <p:nvSpPr>
          <p:cNvPr id="36" name="타원 35"/>
          <p:cNvSpPr/>
          <p:nvPr/>
        </p:nvSpPr>
        <p:spPr>
          <a:xfrm>
            <a:off x="-510305" y="3987794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21011" y="2430088"/>
            <a:ext cx="7202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김</a:t>
            </a:r>
            <a:r>
              <a:rPr lang="en-US" altLang="ko-KR" sz="1400" b="1" dirty="0"/>
              <a:t>V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D3.js</a:t>
            </a:r>
            <a:r>
              <a:rPr lang="ko-KR" altLang="en-US" sz="1400" b="1" dirty="0"/>
              <a:t>을 통해 데이터가 잘 전달 될 수 있도록 다양한 디자인을 시도해보았습니다</a:t>
            </a:r>
            <a:r>
              <a:rPr lang="en-US" altLang="ko-KR" sz="1400" b="1" dirty="0"/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221818" y="2793593"/>
            <a:ext cx="1905204" cy="16708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도넛차트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186085" y="2793593"/>
            <a:ext cx="1905204" cy="16708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뭐시기</a:t>
            </a:r>
            <a:endParaRPr lang="en-US" altLang="ko-KR" dirty="0"/>
          </a:p>
          <a:p>
            <a:pPr algn="ctr"/>
            <a:r>
              <a:rPr lang="ko-KR" altLang="en-US" dirty="0"/>
              <a:t>차트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139063" y="2793593"/>
            <a:ext cx="1905204" cy="16708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뭐시기</a:t>
            </a:r>
            <a:endParaRPr lang="en-US" altLang="ko-KR" dirty="0"/>
          </a:p>
          <a:p>
            <a:pPr algn="ctr"/>
            <a:r>
              <a:rPr lang="ko-KR" altLang="en-US" dirty="0"/>
              <a:t>차트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221819" y="4542508"/>
            <a:ext cx="5822449" cy="10566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뭐시기</a:t>
            </a:r>
            <a:endParaRPr lang="en-US" altLang="ko-KR" dirty="0"/>
          </a:p>
          <a:p>
            <a:pPr algn="ctr"/>
            <a:r>
              <a:rPr lang="ko-KR" altLang="en-US" dirty="0"/>
              <a:t>차트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21011" y="5681288"/>
            <a:ext cx="7630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그 중에서도 김</a:t>
            </a:r>
            <a:r>
              <a:rPr lang="en-US" altLang="ko-KR" sz="1400" b="1" dirty="0"/>
              <a:t>V</a:t>
            </a:r>
            <a:r>
              <a:rPr lang="ko-KR" altLang="en-US" sz="1400" b="1" dirty="0"/>
              <a:t>의 데이터 전달 의도가 가장 명확하게 표현되는 디자인은 바로 이것이더군요</a:t>
            </a:r>
            <a:r>
              <a:rPr lang="en-US" altLang="ko-KR" sz="1400" b="1" dirty="0"/>
              <a:t>!</a:t>
            </a:r>
          </a:p>
        </p:txBody>
      </p:sp>
      <p:pic>
        <p:nvPicPr>
          <p:cNvPr id="34" name="Picture 2" descr="http://www.toogeektobetrue.com/wp-content/uploads/2013/10/cloud_stor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60" t="36757" r="39181" b="47647"/>
          <a:stretch/>
        </p:blipFill>
        <p:spPr bwMode="auto">
          <a:xfrm>
            <a:off x="301699" y="2047806"/>
            <a:ext cx="1598904" cy="709758"/>
          </a:xfrm>
          <a:prstGeom prst="rect">
            <a:avLst/>
          </a:prstGeom>
          <a:solidFill>
            <a:srgbClr val="364B71"/>
          </a:solidFill>
        </p:spPr>
      </p:pic>
      <p:sp>
        <p:nvSpPr>
          <p:cNvPr id="35" name="TextBox 34"/>
          <p:cNvSpPr txBox="1"/>
          <p:nvPr/>
        </p:nvSpPr>
        <p:spPr>
          <a:xfrm>
            <a:off x="542095" y="23195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비주얼레이션</a:t>
            </a:r>
            <a:endParaRPr lang="ko-KR" altLang="en-US" b="1" dirty="0"/>
          </a:p>
        </p:txBody>
      </p:sp>
      <p:sp>
        <p:nvSpPr>
          <p:cNvPr id="37" name="직사각형 36"/>
          <p:cNvSpPr/>
          <p:nvPr/>
        </p:nvSpPr>
        <p:spPr>
          <a:xfrm>
            <a:off x="301699" y="2907759"/>
            <a:ext cx="4111652" cy="1134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단순한 숫자에 불과했던 데이터들이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수집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정제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분석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디자인 과정을 거쳐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의미 있는 정보를 담고 있는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이미지로 재 탄생되었어요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474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9042401" y="512837"/>
          <a:ext cx="3065738" cy="65624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738"/>
              </a:tblGrid>
              <a:tr h="2909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Description(</a:t>
                      </a:r>
                      <a:r>
                        <a:rPr lang="ko-KR" altLang="en-US" sz="1200" dirty="0" smtClean="0"/>
                        <a:t>상세설명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2715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Frame size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1280*800 fixed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 smtClean="0"/>
                        <a:t>선택된 영역 메뉴는 </a:t>
                      </a:r>
                      <a:r>
                        <a:rPr lang="en-US" altLang="ko-KR" sz="1200" baseline="0" dirty="0" smtClean="0"/>
                        <a:t>bold 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dirty="0" smtClean="0"/>
                        <a:t>History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main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image</a:t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민경이가 제작한 디자인시안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 smtClean="0"/>
                        <a:t>김브이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팀명의</a:t>
                      </a:r>
                      <a:r>
                        <a:rPr lang="ko-KR" altLang="en-US" sz="1200" dirty="0" smtClean="0"/>
                        <a:t> 유래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/>
                        <a:t>프로젝트 </a:t>
                      </a:r>
                      <a:r>
                        <a:rPr lang="ko-KR" altLang="en-US" sz="1200" dirty="0" err="1" smtClean="0"/>
                        <a:t>플로우</a:t>
                      </a:r>
                      <a:r>
                        <a:rPr lang="ko-KR" altLang="en-US" sz="1200" dirty="0" smtClean="0"/>
                        <a:t> 텍스트 입력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 smtClean="0"/>
                        <a:t>플젝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7</a:t>
                      </a:r>
                      <a:r>
                        <a:rPr lang="ko-KR" altLang="en-US" sz="1200" dirty="0" smtClean="0"/>
                        <a:t>가지 순서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이미지는 민경의 손길로 탄생되길</a:t>
                      </a:r>
                      <a:r>
                        <a:rPr lang="en-US" altLang="ko-KR" sz="1200" dirty="0" smtClean="0"/>
                        <a:t>..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 smtClean="0"/>
                        <a:t>02-1. </a:t>
                      </a:r>
                      <a:r>
                        <a:rPr lang="ko-KR" altLang="en-US" sz="1200" dirty="0" smtClean="0"/>
                        <a:t>주제선정</a:t>
                      </a:r>
                      <a:r>
                        <a:rPr lang="ko-KR" altLang="en-US" sz="1200" baseline="0" dirty="0" smtClean="0"/>
                        <a:t> 영역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궁금증 유발을 통한 </a:t>
                      </a:r>
                      <a:r>
                        <a:rPr lang="ko-KR" altLang="en-US" sz="1200" baseline="0" dirty="0" err="1" smtClean="0"/>
                        <a:t>미리보기</a:t>
                      </a:r>
                      <a:r>
                        <a:rPr lang="ko-KR" altLang="en-US" sz="1200" baseline="0" dirty="0" smtClean="0"/>
                        <a:t> 영역</a:t>
                      </a:r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뭔가 </a:t>
                      </a:r>
                      <a:r>
                        <a:rPr lang="ko-KR" altLang="en-US" sz="1200" dirty="0" err="1" smtClean="0"/>
                        <a:t>더치커피</a:t>
                      </a:r>
                      <a:r>
                        <a:rPr lang="ko-KR" altLang="en-US" sz="1200" dirty="0" smtClean="0"/>
                        <a:t> 추출과정처럼 그래픽을 만들고 싶구려</a:t>
                      </a:r>
                      <a:r>
                        <a:rPr lang="en-US" altLang="ko-KR" sz="1200" dirty="0" smtClean="0"/>
                        <a:t>..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46953" y="1205088"/>
            <a:ext cx="8759980" cy="54749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46954" y="547511"/>
          <a:ext cx="877126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25"/>
                <a:gridCol w="4865511"/>
                <a:gridCol w="1162755"/>
                <a:gridCol w="1648178"/>
              </a:tblGrid>
              <a:tr h="1876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화면명</a:t>
                      </a:r>
                      <a:r>
                        <a:rPr lang="en-US" altLang="ko-KR" sz="1200" dirty="0" smtClean="0"/>
                        <a:t>(no.)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02. History &gt;02-2.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주제선정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날짜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2015.04.28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4797081" y="1295401"/>
            <a:ext cx="3991484" cy="307777"/>
            <a:chOff x="4839285" y="914400"/>
            <a:chExt cx="3991484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4839285" y="914400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Main</a:t>
              </a:r>
              <a:endParaRPr lang="ko-KR" alt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08008" y="914400"/>
              <a:ext cx="766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History</a:t>
              </a:r>
              <a:endParaRPr lang="ko-KR" alt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99613" y="914400"/>
              <a:ext cx="781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 b="1"/>
              </a:lvl1pPr>
            </a:lstStyle>
            <a:p>
              <a:r>
                <a:rPr lang="en-US" altLang="ko-KR" dirty="0"/>
                <a:t>Project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63838" y="914400"/>
              <a:ext cx="9669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About us</a:t>
              </a:r>
              <a:endParaRPr lang="ko-KR" altLang="en-US" sz="1400" dirty="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46953" y="6387906"/>
            <a:ext cx="8759980" cy="292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512612" y="1295400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1699" y="1295401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김</a:t>
            </a:r>
            <a:r>
              <a:rPr lang="en-US" altLang="ko-KR" sz="1400" b="1" dirty="0"/>
              <a:t>V(</a:t>
            </a:r>
            <a:r>
              <a:rPr lang="ko-KR" altLang="en-US" sz="1400" b="1" dirty="0" err="1"/>
              <a:t>브이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252292" y="6411934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588" y="2016363"/>
            <a:ext cx="554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김</a:t>
            </a:r>
            <a:r>
              <a:rPr lang="en-US" altLang="ko-KR" b="1" dirty="0"/>
              <a:t>V</a:t>
            </a:r>
            <a:r>
              <a:rPr lang="ko-KR" altLang="en-US" b="1" dirty="0"/>
              <a:t>가 정리한 유행하는 가맹점의 신규</a:t>
            </a:r>
            <a:r>
              <a:rPr lang="en-US" altLang="ko-KR" b="1" dirty="0"/>
              <a:t>/</a:t>
            </a:r>
            <a:r>
              <a:rPr lang="ko-KR" altLang="en-US" b="1" dirty="0"/>
              <a:t>해약 데이터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22" name="타원 21"/>
          <p:cNvSpPr/>
          <p:nvPr/>
        </p:nvSpPr>
        <p:spPr>
          <a:xfrm>
            <a:off x="937626" y="2083708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-430121" y="5059360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-510305" y="2240017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-510305" y="3987794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21010" y="2430088"/>
            <a:ext cx="2111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바로 </a:t>
            </a:r>
            <a:r>
              <a:rPr lang="en-US" altLang="ko-KR" sz="1400" b="1" dirty="0"/>
              <a:t>Sankey Diagram!!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21010" y="5525205"/>
            <a:ext cx="6555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Sankey Diagram</a:t>
            </a:r>
            <a:r>
              <a:rPr lang="ko-KR" altLang="en-US" sz="1400" b="1" dirty="0"/>
              <a:t>은 가맹점 별 데이터의 유입과 유출을 한눈에 확인 할 수 있다</a:t>
            </a:r>
            <a:r>
              <a:rPr lang="en-US" altLang="ko-KR" sz="1400" b="1" dirty="0"/>
              <a:t>.</a:t>
            </a:r>
          </a:p>
          <a:p>
            <a:r>
              <a:rPr lang="ko-KR" altLang="en-US" sz="1400" b="1" dirty="0"/>
              <a:t>가맹점의 항목과 상호에 따른 생성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소멸 주기를 알 수 있다</a:t>
            </a:r>
            <a:r>
              <a:rPr lang="en-US" altLang="ko-KR" sz="1400" b="1" dirty="0"/>
              <a:t>.</a:t>
            </a:r>
          </a:p>
        </p:txBody>
      </p:sp>
      <p:pic>
        <p:nvPicPr>
          <p:cNvPr id="1026" name="Picture 2" descr="http://1.bp.blogspot.com/-k5B57X4HF0U/USfChF-mnfI/AAAAAAAAAHI/9pZjXk5s318/s1600/sankey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263" y="2734158"/>
            <a:ext cx="6709360" cy="279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55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9042401" y="512837"/>
          <a:ext cx="3065738" cy="65624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738"/>
              </a:tblGrid>
              <a:tr h="2909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Description(</a:t>
                      </a:r>
                      <a:r>
                        <a:rPr lang="ko-KR" altLang="en-US" sz="1200" dirty="0" smtClean="0"/>
                        <a:t>상세설명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2715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Frame size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1280*800 fixed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 smtClean="0"/>
                        <a:t>선택된 영역 메뉴는 </a:t>
                      </a:r>
                      <a:r>
                        <a:rPr lang="en-US" altLang="ko-KR" sz="1200" baseline="0" dirty="0" smtClean="0"/>
                        <a:t>bold 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dirty="0" smtClean="0"/>
                        <a:t>History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main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image</a:t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민경이가 제작한 디자인시안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 smtClean="0"/>
                        <a:t>김브이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팀명의</a:t>
                      </a:r>
                      <a:r>
                        <a:rPr lang="ko-KR" altLang="en-US" sz="1200" dirty="0" smtClean="0"/>
                        <a:t> 유래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/>
                        <a:t>프로젝트 </a:t>
                      </a:r>
                      <a:r>
                        <a:rPr lang="ko-KR" altLang="en-US" sz="1200" dirty="0" err="1" smtClean="0"/>
                        <a:t>플로우</a:t>
                      </a:r>
                      <a:r>
                        <a:rPr lang="ko-KR" altLang="en-US" sz="1200" dirty="0" smtClean="0"/>
                        <a:t> 텍스트 입력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 smtClean="0"/>
                        <a:t>플젝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7</a:t>
                      </a:r>
                      <a:r>
                        <a:rPr lang="ko-KR" altLang="en-US" sz="1200" dirty="0" smtClean="0"/>
                        <a:t>가지 순서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이미지는 민경의 손길로 탄생되길</a:t>
                      </a:r>
                      <a:r>
                        <a:rPr lang="en-US" altLang="ko-KR" sz="1200" dirty="0" smtClean="0"/>
                        <a:t>..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 smtClean="0"/>
                        <a:t>02-1. </a:t>
                      </a:r>
                      <a:r>
                        <a:rPr lang="ko-KR" altLang="en-US" sz="1200" dirty="0" smtClean="0"/>
                        <a:t>주제선정</a:t>
                      </a:r>
                      <a:r>
                        <a:rPr lang="ko-KR" altLang="en-US" sz="1200" baseline="0" dirty="0" smtClean="0"/>
                        <a:t> 영역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궁금증 유발을 통한 </a:t>
                      </a:r>
                      <a:r>
                        <a:rPr lang="ko-KR" altLang="en-US" sz="1200" baseline="0" dirty="0" err="1" smtClean="0"/>
                        <a:t>미리보기</a:t>
                      </a:r>
                      <a:r>
                        <a:rPr lang="ko-KR" altLang="en-US" sz="1200" baseline="0" dirty="0" smtClean="0"/>
                        <a:t> 영역</a:t>
                      </a:r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뭔가 </a:t>
                      </a:r>
                      <a:r>
                        <a:rPr lang="ko-KR" altLang="en-US" sz="1200" dirty="0" err="1" smtClean="0"/>
                        <a:t>더치커피</a:t>
                      </a:r>
                      <a:r>
                        <a:rPr lang="ko-KR" altLang="en-US" sz="1200" dirty="0" smtClean="0"/>
                        <a:t> 추출과정처럼 그래픽을 만들고 싶구려</a:t>
                      </a:r>
                      <a:r>
                        <a:rPr lang="en-US" altLang="ko-KR" sz="1200" dirty="0" smtClean="0"/>
                        <a:t>..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46953" y="1205088"/>
            <a:ext cx="8759980" cy="54749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46954" y="547511"/>
          <a:ext cx="877126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25"/>
                <a:gridCol w="4865511"/>
                <a:gridCol w="1162755"/>
                <a:gridCol w="1648178"/>
              </a:tblGrid>
              <a:tr h="1876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화면명</a:t>
                      </a:r>
                      <a:r>
                        <a:rPr lang="en-US" altLang="ko-KR" sz="1200" dirty="0" smtClean="0"/>
                        <a:t>(no.)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02. History &gt;02-2.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주제선정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날짜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2015.04.28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4797081" y="1295401"/>
            <a:ext cx="3991484" cy="307777"/>
            <a:chOff x="4839285" y="914400"/>
            <a:chExt cx="3991484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4839285" y="914400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Main</a:t>
              </a:r>
              <a:endParaRPr lang="ko-KR" alt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08008" y="914400"/>
              <a:ext cx="766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History</a:t>
              </a:r>
              <a:endParaRPr lang="ko-KR" alt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99613" y="914400"/>
              <a:ext cx="7447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 b="1"/>
              </a:lvl1pPr>
            </a:lstStyle>
            <a:p>
              <a:r>
                <a:rPr lang="en-US" altLang="ko-KR" b="0" dirty="0"/>
                <a:t>Project</a:t>
              </a:r>
              <a:endParaRPr lang="ko-KR" altLang="en-US" b="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63838" y="914400"/>
              <a:ext cx="9669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About us</a:t>
              </a:r>
              <a:endParaRPr lang="ko-KR" altLang="en-US" sz="1400" b="1" dirty="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46953" y="6387906"/>
            <a:ext cx="8759980" cy="292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7561170" y="1295400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1699" y="1295401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김</a:t>
            </a:r>
            <a:r>
              <a:rPr lang="en-US" altLang="ko-KR" sz="1400" b="1" dirty="0"/>
              <a:t>V(</a:t>
            </a:r>
            <a:r>
              <a:rPr lang="ko-KR" altLang="en-US" sz="1400" b="1" dirty="0" err="1"/>
              <a:t>브이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252292" y="6411934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588" y="2016363"/>
            <a:ext cx="25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김</a:t>
            </a:r>
            <a:r>
              <a:rPr lang="en-US" altLang="ko-KR" b="1" dirty="0"/>
              <a:t>V</a:t>
            </a:r>
            <a:r>
              <a:rPr lang="ko-KR" altLang="en-US" b="1" dirty="0"/>
              <a:t>의 구성원은 누구</a:t>
            </a:r>
            <a:r>
              <a:rPr lang="en-US" altLang="ko-KR" b="1" dirty="0"/>
              <a:t>?!</a:t>
            </a:r>
            <a:endParaRPr lang="ko-KR" altLang="en-US" b="1" dirty="0"/>
          </a:p>
        </p:txBody>
      </p:sp>
      <p:sp>
        <p:nvSpPr>
          <p:cNvPr id="22" name="타원 21"/>
          <p:cNvSpPr/>
          <p:nvPr/>
        </p:nvSpPr>
        <p:spPr>
          <a:xfrm>
            <a:off x="937626" y="2083708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-430121" y="5059360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-510305" y="2240017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-510305" y="3987794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순서도: 판단 1"/>
          <p:cNvSpPr/>
          <p:nvPr/>
        </p:nvSpPr>
        <p:spPr>
          <a:xfrm>
            <a:off x="2320694" y="2701880"/>
            <a:ext cx="2366843" cy="1585785"/>
          </a:xfrm>
          <a:prstGeom prst="flowChartDecisio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김민경</a:t>
            </a:r>
          </a:p>
        </p:txBody>
      </p:sp>
      <p:sp>
        <p:nvSpPr>
          <p:cNvPr id="24" name="순서도: 판단 23"/>
          <p:cNvSpPr/>
          <p:nvPr/>
        </p:nvSpPr>
        <p:spPr>
          <a:xfrm>
            <a:off x="3470950" y="3480939"/>
            <a:ext cx="2366843" cy="1585785"/>
          </a:xfrm>
          <a:prstGeom prst="flowChartDecisi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김</a:t>
            </a:r>
            <a:r>
              <a:rPr lang="en-US" altLang="ko-KR" b="1" dirty="0"/>
              <a:t>V</a:t>
            </a:r>
            <a:endParaRPr lang="ko-KR" altLang="en-US" b="1" dirty="0"/>
          </a:p>
        </p:txBody>
      </p:sp>
      <p:sp>
        <p:nvSpPr>
          <p:cNvPr id="26" name="순서도: 판단 25"/>
          <p:cNvSpPr/>
          <p:nvPr/>
        </p:nvSpPr>
        <p:spPr>
          <a:xfrm>
            <a:off x="2287528" y="4269149"/>
            <a:ext cx="2366843" cy="1585785"/>
          </a:xfrm>
          <a:prstGeom prst="flowChartDecisio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배경리</a:t>
            </a:r>
            <a:endParaRPr lang="ko-KR" altLang="en-US" dirty="0"/>
          </a:p>
        </p:txBody>
      </p:sp>
      <p:sp>
        <p:nvSpPr>
          <p:cNvPr id="27" name="순서도: 판단 26"/>
          <p:cNvSpPr/>
          <p:nvPr/>
        </p:nvSpPr>
        <p:spPr>
          <a:xfrm>
            <a:off x="4654371" y="4269149"/>
            <a:ext cx="2366843" cy="1585785"/>
          </a:xfrm>
          <a:prstGeom prst="flowChartDecisio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이우리</a:t>
            </a:r>
          </a:p>
        </p:txBody>
      </p:sp>
      <p:sp>
        <p:nvSpPr>
          <p:cNvPr id="28" name="순서도: 판단 27"/>
          <p:cNvSpPr/>
          <p:nvPr/>
        </p:nvSpPr>
        <p:spPr>
          <a:xfrm>
            <a:off x="4654371" y="2692622"/>
            <a:ext cx="2366843" cy="1585785"/>
          </a:xfrm>
          <a:prstGeom prst="flowChartDecisio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박재현</a:t>
            </a:r>
          </a:p>
        </p:txBody>
      </p:sp>
    </p:spTree>
    <p:extLst>
      <p:ext uri="{BB962C8B-B14F-4D97-AF65-F5344CB8AC3E}">
        <p14:creationId xmlns:p14="http://schemas.microsoft.com/office/powerpoint/2010/main" val="2767920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90600" y="2310210"/>
            <a:ext cx="10515600" cy="4351338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주제 선정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창업자는 늘어만 가는데 가게는 문을 닫는다</a:t>
            </a:r>
            <a:r>
              <a:rPr lang="en-US" altLang="ko-KR" dirty="0" smtClean="0">
                <a:latin typeface="+mn-ea"/>
              </a:rPr>
              <a:t>?</a:t>
            </a:r>
          </a:p>
          <a:p>
            <a:r>
              <a:rPr lang="ko-KR" altLang="en-US" dirty="0" smtClean="0">
                <a:latin typeface="+mn-ea"/>
              </a:rPr>
              <a:t>목적</a:t>
            </a:r>
            <a:r>
              <a:rPr lang="en-US" altLang="ko-KR" dirty="0" smtClean="0">
                <a:latin typeface="+mn-ea"/>
              </a:rPr>
              <a:t> </a:t>
            </a:r>
          </a:p>
          <a:p>
            <a:pPr lvl="1"/>
            <a:r>
              <a:rPr lang="ko-KR" altLang="en-US" dirty="0" smtClean="0">
                <a:latin typeface="+mn-ea"/>
              </a:rPr>
              <a:t>예비 창업자들이 업종 및 상권을 바르게 선택할 수 있도록 프랜차이즈 업종 현황 데이터 공개 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소상공인을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위한 정보 개방 서비스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상호 별 생성주기에 관한 정보 제공 서비스 기획</a:t>
            </a:r>
            <a:endParaRPr lang="en-US" altLang="ko-KR" dirty="0" smtClean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목표 프랜차이즈 선정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최근 </a:t>
            </a:r>
            <a:r>
              <a:rPr lang="en-US" altLang="ko-KR" dirty="0" smtClean="0">
                <a:latin typeface="+mn-ea"/>
              </a:rPr>
              <a:t>3</a:t>
            </a:r>
            <a:r>
              <a:rPr lang="ko-KR" altLang="en-US" dirty="0" smtClean="0">
                <a:latin typeface="+mn-ea"/>
              </a:rPr>
              <a:t>년 이내 매장이 가장 많이 증가한 프랜차이즈 </a:t>
            </a:r>
            <a:r>
              <a:rPr lang="en-US" altLang="ko-KR" dirty="0" smtClean="0">
                <a:latin typeface="+mn-ea"/>
              </a:rPr>
              <a:t>1</a:t>
            </a:r>
            <a:r>
              <a:rPr lang="ko-KR" altLang="en-US" dirty="0" smtClean="0">
                <a:latin typeface="+mn-ea"/>
              </a:rPr>
              <a:t>차 선별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‘</a:t>
            </a:r>
            <a:r>
              <a:rPr lang="ko-KR" altLang="en-US" dirty="0" smtClean="0">
                <a:latin typeface="+mn-ea"/>
              </a:rPr>
              <a:t>커피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떡볶이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err="1" smtClean="0">
                <a:latin typeface="+mn-ea"/>
              </a:rPr>
              <a:t>닭강정</a:t>
            </a:r>
            <a:r>
              <a:rPr lang="en-US" altLang="ko-KR" dirty="0" smtClean="0">
                <a:latin typeface="+mn-ea"/>
              </a:rPr>
              <a:t>’ </a:t>
            </a:r>
            <a:r>
              <a:rPr lang="ko-KR" altLang="en-US" dirty="0" smtClean="0">
                <a:latin typeface="+mn-ea"/>
              </a:rPr>
              <a:t>항목이 강세를 보임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세부 프랜차이즈 </a:t>
            </a:r>
            <a:r>
              <a:rPr lang="en-US" altLang="ko-KR" dirty="0" smtClean="0">
                <a:latin typeface="+mn-ea"/>
              </a:rPr>
              <a:t>2</a:t>
            </a:r>
            <a:r>
              <a:rPr lang="ko-KR" altLang="en-US" dirty="0" smtClean="0">
                <a:latin typeface="+mn-ea"/>
              </a:rPr>
              <a:t>차 선별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90600" y="577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/>
              <a:t>프렌차이즈</a:t>
            </a:r>
            <a:r>
              <a:rPr lang="ko-KR" altLang="en-US" b="1" dirty="0"/>
              <a:t> 현황 데이터 서비스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8846" y="577218"/>
            <a:ext cx="983947" cy="98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46270"/>
              </p:ext>
            </p:extLst>
          </p:nvPr>
        </p:nvGraphicFramePr>
        <p:xfrm>
          <a:off x="9042401" y="512837"/>
          <a:ext cx="3065738" cy="65624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738"/>
              </a:tblGrid>
              <a:tr h="2909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Description(</a:t>
                      </a:r>
                      <a:r>
                        <a:rPr lang="ko-KR" altLang="en-US" sz="1200" dirty="0" smtClean="0"/>
                        <a:t>상세설명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2715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Frame size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1280*800 fixed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 smtClean="0"/>
                        <a:t>Team logo </a:t>
                      </a:r>
                      <a:r>
                        <a:rPr lang="ko-KR" altLang="en-US" sz="1200" dirty="0" smtClean="0"/>
                        <a:t>좌측 상단 </a:t>
                      </a:r>
                      <a:r>
                        <a:rPr lang="en-US" altLang="ko-KR" sz="1200" dirty="0" smtClean="0"/>
                        <a:t>fixed</a:t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b="1" dirty="0" smtClean="0"/>
                        <a:t>김</a:t>
                      </a:r>
                      <a:r>
                        <a:rPr lang="en-US" altLang="ko-KR" sz="1200" b="1" dirty="0" smtClean="0"/>
                        <a:t>V</a:t>
                      </a:r>
                      <a:r>
                        <a:rPr lang="ko-KR" altLang="en-US" sz="1200" b="1" dirty="0" err="1" smtClean="0"/>
                        <a:t>브이</a:t>
                      </a:r>
                      <a:endParaRPr lang="en-US" altLang="ko-KR" sz="1200" b="1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 smtClean="0"/>
                        <a:t>Main menu </a:t>
                      </a:r>
                      <a:r>
                        <a:rPr lang="ko-KR" altLang="en-US" sz="1200" dirty="0" smtClean="0"/>
                        <a:t>우측</a:t>
                      </a:r>
                      <a:r>
                        <a:rPr lang="ko-KR" altLang="en-US" sz="1200" baseline="0" dirty="0" smtClean="0"/>
                        <a:t> 상단 </a:t>
                      </a:r>
                      <a:r>
                        <a:rPr lang="en-US" altLang="ko-KR" sz="1200" baseline="0" dirty="0" smtClean="0"/>
                        <a:t>fixed</a:t>
                      </a:r>
                      <a:br>
                        <a:rPr lang="en-US" altLang="ko-KR" sz="1200" baseline="0" dirty="0" smtClean="0"/>
                      </a:br>
                      <a:r>
                        <a:rPr lang="ko-KR" altLang="en-US" sz="1200" baseline="0" dirty="0" smtClean="0"/>
                        <a:t>선택된 영역 메뉴는 </a:t>
                      </a:r>
                      <a:r>
                        <a:rPr lang="en-US" altLang="ko-KR" sz="1200" baseline="0" dirty="0" smtClean="0"/>
                        <a:t>bold </a:t>
                      </a:r>
                    </a:p>
                    <a:p>
                      <a:pPr marL="266700" lvl="1" indent="-85725" latinLnBrk="1">
                        <a:buFont typeface="+mj-ea"/>
                        <a:buAutoNum type="circleNumDbPlain"/>
                      </a:pPr>
                      <a:r>
                        <a:rPr lang="en-US" altLang="ko-KR" sz="1200" dirty="0" smtClean="0"/>
                        <a:t> Main: 01.main </a:t>
                      </a:r>
                      <a:r>
                        <a:rPr lang="ko-KR" altLang="en-US" sz="1200" dirty="0" smtClean="0"/>
                        <a:t>화면으로 이동</a:t>
                      </a:r>
                      <a:endParaRPr lang="en-US" altLang="ko-KR" sz="1200" dirty="0" smtClean="0"/>
                    </a:p>
                    <a:p>
                      <a:pPr marL="266700" lvl="1" indent="-85725" latinLnBrk="1">
                        <a:buFont typeface="+mj-ea"/>
                        <a:buAutoNum type="circleNumDbPlain"/>
                      </a:pPr>
                      <a:r>
                        <a:rPr lang="en-US" altLang="ko-KR" sz="1200" dirty="0" smtClean="0"/>
                        <a:t> History: 02.History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화면으로 이동</a:t>
                      </a:r>
                      <a:endParaRPr lang="en-US" altLang="ko-KR" sz="1200" baseline="0" dirty="0" smtClean="0"/>
                    </a:p>
                    <a:p>
                      <a:pPr marL="365125" lvl="1" indent="-184150" latinLnBrk="1">
                        <a:buFont typeface="+mj-ea"/>
                        <a:buAutoNum type="circleNumDbPlain"/>
                      </a:pPr>
                      <a:r>
                        <a:rPr lang="en-US" altLang="ko-KR" sz="1200" baseline="0" dirty="0" err="1" smtClean="0"/>
                        <a:t>Projet</a:t>
                      </a:r>
                      <a:r>
                        <a:rPr lang="en-US" altLang="ko-KR" sz="1200" baseline="0" dirty="0" smtClean="0"/>
                        <a:t>: 03.Project </a:t>
                      </a:r>
                      <a:r>
                        <a:rPr lang="ko-KR" altLang="en-US" sz="1200" baseline="0" dirty="0" smtClean="0"/>
                        <a:t>화면으로 이동</a:t>
                      </a:r>
                      <a:endParaRPr lang="en-US" altLang="ko-KR" sz="1200" baseline="0" dirty="0" smtClean="0"/>
                    </a:p>
                    <a:p>
                      <a:pPr marL="365125" lvl="1" indent="-184150" latinLnBrk="1">
                        <a:buFont typeface="+mj-ea"/>
                        <a:buAutoNum type="circleNumDbPlain"/>
                      </a:pPr>
                      <a:r>
                        <a:rPr lang="en-US" altLang="ko-KR" sz="1200" dirty="0" smtClean="0"/>
                        <a:t>About us: 04.About us </a:t>
                      </a:r>
                      <a:r>
                        <a:rPr lang="ko-KR" altLang="en-US" sz="1200" dirty="0" smtClean="0"/>
                        <a:t>화면으로 이동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 smtClean="0"/>
                        <a:t>Main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image</a:t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민경이가 제작한 디자인시안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 smtClean="0"/>
                        <a:t>02.History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이미지 영역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궁금증 유발을 통한 </a:t>
                      </a:r>
                      <a:r>
                        <a:rPr lang="ko-KR" altLang="en-US" sz="1200" baseline="0" dirty="0" err="1" smtClean="0"/>
                        <a:t>미리보기영역</a:t>
                      </a:r>
                      <a:endParaRPr lang="en-US" altLang="ko-KR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46953" y="1205088"/>
            <a:ext cx="8759980" cy="54749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46954" y="547511"/>
          <a:ext cx="877126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25"/>
                <a:gridCol w="4865511"/>
                <a:gridCol w="1162755"/>
                <a:gridCol w="1648178"/>
              </a:tblGrid>
              <a:tr h="1876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화면명</a:t>
                      </a:r>
                      <a:r>
                        <a:rPr lang="en-US" altLang="ko-KR" sz="1200" dirty="0" smtClean="0"/>
                        <a:t>(no.)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01. Main 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날짜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2015.04.28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4797081" y="1295401"/>
            <a:ext cx="3991484" cy="307777"/>
            <a:chOff x="4839285" y="914400"/>
            <a:chExt cx="3991484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4839285" y="914400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Main</a:t>
              </a:r>
              <a:endParaRPr lang="ko-KR" altLang="en-US" sz="14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08008" y="914400"/>
              <a:ext cx="766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History</a:t>
              </a:r>
              <a:endParaRPr lang="ko-KR" alt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99613" y="914400"/>
              <a:ext cx="7447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Project</a:t>
              </a:r>
              <a:endParaRPr lang="ko-KR" alt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63838" y="914400"/>
              <a:ext cx="9669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About us</a:t>
              </a:r>
              <a:endParaRPr lang="ko-KR" altLang="en-US" sz="1400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996193" y="2705687"/>
            <a:ext cx="5292291" cy="22086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 메인 이미지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46953" y="6387906"/>
            <a:ext cx="8759980" cy="292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642338" y="1295400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23573" y="3714187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1699" y="1295401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김</a:t>
            </a:r>
            <a:r>
              <a:rPr lang="en-US" altLang="ko-KR" sz="1400" b="1" dirty="0"/>
              <a:t>V(</a:t>
            </a:r>
            <a:r>
              <a:rPr lang="ko-KR" altLang="en-US" sz="1400" b="1" dirty="0" err="1"/>
              <a:t>브이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4" name="타원 23"/>
          <p:cNvSpPr/>
          <p:nvPr/>
        </p:nvSpPr>
        <p:spPr>
          <a:xfrm>
            <a:off x="98474" y="1295400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52292" y="6411934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33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423351"/>
              </p:ext>
            </p:extLst>
          </p:nvPr>
        </p:nvGraphicFramePr>
        <p:xfrm>
          <a:off x="9042401" y="512837"/>
          <a:ext cx="3065738" cy="65624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738"/>
              </a:tblGrid>
              <a:tr h="2909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Description(</a:t>
                      </a:r>
                      <a:r>
                        <a:rPr lang="ko-KR" altLang="en-US" sz="1200" dirty="0" smtClean="0"/>
                        <a:t>상세설명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2715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Frame size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1280*800 fixed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 smtClean="0"/>
                        <a:t>선택된 영역 메뉴는 </a:t>
                      </a:r>
                      <a:r>
                        <a:rPr lang="en-US" altLang="ko-KR" sz="1200" baseline="0" dirty="0" smtClean="0"/>
                        <a:t>bold 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dirty="0" smtClean="0"/>
                        <a:t>History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main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image</a:t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민경이가 제작한 디자인시안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 smtClean="0"/>
                        <a:t>김브이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팀명의</a:t>
                      </a:r>
                      <a:r>
                        <a:rPr lang="ko-KR" altLang="en-US" sz="1200" dirty="0" smtClean="0"/>
                        <a:t> 유래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/>
                        <a:t>프로젝트 </a:t>
                      </a:r>
                      <a:r>
                        <a:rPr lang="ko-KR" altLang="en-US" sz="1200" dirty="0" err="1" smtClean="0"/>
                        <a:t>플로우</a:t>
                      </a:r>
                      <a:r>
                        <a:rPr lang="ko-KR" altLang="en-US" sz="1200" dirty="0" smtClean="0"/>
                        <a:t> 텍스트 입력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 smtClean="0"/>
                        <a:t>플젝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7</a:t>
                      </a:r>
                      <a:r>
                        <a:rPr lang="ko-KR" altLang="en-US" sz="1200" dirty="0" smtClean="0"/>
                        <a:t>가지 순서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그래픽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이미지는 민경의 손길로 탄생되길</a:t>
                      </a:r>
                      <a:r>
                        <a:rPr lang="en-US" altLang="ko-KR" sz="1200" dirty="0" smtClean="0"/>
                        <a:t>.. </a:t>
                      </a:r>
                      <a:r>
                        <a:rPr lang="ko-KR" altLang="en-US" sz="1200" dirty="0" smtClean="0"/>
                        <a:t>도형도 타원이 아니어도 됨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임의적인 도형이니 크게 얽매이지 </a:t>
                      </a:r>
                      <a:r>
                        <a:rPr lang="ko-KR" altLang="en-US" sz="1200" dirty="0" err="1" smtClean="0"/>
                        <a:t>않아도됨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 smtClean="0"/>
                        <a:t>02-1. </a:t>
                      </a:r>
                      <a:r>
                        <a:rPr lang="ko-KR" altLang="en-US" sz="1200" dirty="0" smtClean="0"/>
                        <a:t>주제선정</a:t>
                      </a:r>
                      <a:r>
                        <a:rPr lang="ko-KR" altLang="en-US" sz="1200" baseline="0" dirty="0" smtClean="0"/>
                        <a:t> 영역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궁금증 유발을 통한 </a:t>
                      </a:r>
                      <a:r>
                        <a:rPr lang="ko-KR" altLang="en-US" sz="1200" baseline="0" dirty="0" err="1" smtClean="0"/>
                        <a:t>미리보기</a:t>
                      </a:r>
                      <a:r>
                        <a:rPr lang="ko-KR" altLang="en-US" sz="1200" baseline="0" dirty="0" smtClean="0"/>
                        <a:t> 영역</a:t>
                      </a:r>
                      <a:endParaRPr lang="en-US" altLang="ko-KR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46953" y="1205088"/>
            <a:ext cx="8759980" cy="54749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46954" y="547511"/>
          <a:ext cx="877126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25"/>
                <a:gridCol w="4865511"/>
                <a:gridCol w="1162755"/>
                <a:gridCol w="1648178"/>
              </a:tblGrid>
              <a:tr h="1876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화면명</a:t>
                      </a:r>
                      <a:r>
                        <a:rPr lang="en-US" altLang="ko-KR" sz="1200" dirty="0" smtClean="0"/>
                        <a:t>(no.)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02. History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날짜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2015.04.28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4797081" y="1295401"/>
            <a:ext cx="3991484" cy="307777"/>
            <a:chOff x="4839285" y="914400"/>
            <a:chExt cx="3991484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4839285" y="914400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Main</a:t>
              </a:r>
              <a:endParaRPr lang="ko-KR" alt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08008" y="914400"/>
              <a:ext cx="8087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History</a:t>
              </a:r>
              <a:endParaRPr lang="ko-KR" altLang="en-US" sz="14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99613" y="914400"/>
              <a:ext cx="7447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Project</a:t>
              </a:r>
              <a:endParaRPr lang="ko-KR" alt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63838" y="914400"/>
              <a:ext cx="9669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About us</a:t>
              </a:r>
              <a:endParaRPr lang="ko-KR" altLang="en-US" sz="1400" dirty="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46953" y="6387906"/>
            <a:ext cx="8759980" cy="292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5411834" y="1295400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1699" y="1295401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김</a:t>
            </a:r>
            <a:r>
              <a:rPr lang="en-US" altLang="ko-KR" sz="1400" b="1" dirty="0"/>
              <a:t>V(</a:t>
            </a:r>
            <a:r>
              <a:rPr lang="ko-KR" altLang="en-US" sz="1400" b="1" dirty="0" err="1"/>
              <a:t>브이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252292" y="6411934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41086" y="2333340"/>
            <a:ext cx="43717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/>
              <a:t>꿈꾸는 데이터 디자이너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조명</a:t>
            </a:r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r>
              <a:rPr lang="ko-KR" altLang="en-US" sz="2000" dirty="0"/>
              <a:t>김민경</a:t>
            </a:r>
            <a:r>
              <a:rPr lang="en-US" altLang="ko-KR" sz="2000" dirty="0"/>
              <a:t> + </a:t>
            </a:r>
            <a:r>
              <a:rPr lang="ko-KR" altLang="en-US" sz="2000" dirty="0"/>
              <a:t>박재현</a:t>
            </a:r>
            <a:r>
              <a:rPr lang="en-US" altLang="ko-KR" sz="2000" dirty="0"/>
              <a:t> + </a:t>
            </a:r>
            <a:r>
              <a:rPr lang="ko-KR" altLang="en-US" sz="2000" dirty="0" err="1"/>
              <a:t>배경리</a:t>
            </a:r>
            <a:r>
              <a:rPr lang="ko-KR" altLang="en-US" sz="2000" dirty="0"/>
              <a:t> </a:t>
            </a:r>
            <a:r>
              <a:rPr lang="en-US" altLang="ko-KR" sz="2000" dirty="0"/>
              <a:t>+ </a:t>
            </a:r>
            <a:r>
              <a:rPr lang="ko-KR" altLang="en-US" sz="2000" dirty="0"/>
              <a:t>이우리</a:t>
            </a:r>
            <a:endParaRPr lang="en-US" altLang="ko-KR" sz="2000" dirty="0"/>
          </a:p>
          <a:p>
            <a:pPr algn="ctr"/>
            <a:r>
              <a:rPr lang="en-US" altLang="ko-KR" sz="2000" dirty="0"/>
              <a:t>=</a:t>
            </a:r>
            <a:r>
              <a:rPr lang="ko-KR" altLang="en-US" sz="2000" dirty="0" err="1"/>
              <a:t>김박배이</a:t>
            </a:r>
            <a:r>
              <a:rPr lang="ko-KR" altLang="en-US" sz="2000" dirty="0"/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 err="1">
                <a:sym typeface="Wingdings" panose="05000000000000000000" pitchFamily="2" charset="2"/>
              </a:rPr>
              <a:t>김쁘이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ko-KR" altLang="en-US" sz="2000" dirty="0" err="1">
                <a:sym typeface="Wingdings" panose="05000000000000000000" pitchFamily="2" charset="2"/>
              </a:rPr>
              <a:t>김브이</a:t>
            </a: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sym typeface="Wingdings" panose="05000000000000000000" pitchFamily="2" charset="2"/>
              </a:rPr>
              <a:t>김</a:t>
            </a:r>
            <a:r>
              <a:rPr lang="en-US" altLang="ko-KR" sz="2000" dirty="0">
                <a:sym typeface="Wingdings" panose="05000000000000000000" pitchFamily="2" charset="2"/>
              </a:rPr>
              <a:t>V</a:t>
            </a:r>
            <a:endParaRPr lang="en-US" altLang="ko-KR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772023" y="4307881"/>
            <a:ext cx="55098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/>
              <a:t>데이터를 통해 유용한 정보를 전달해보자</a:t>
            </a:r>
            <a:r>
              <a:rPr lang="en-US" altLang="ko-KR" sz="2000" b="1" dirty="0"/>
              <a:t>!</a:t>
            </a:r>
          </a:p>
          <a:p>
            <a:pPr algn="ctr"/>
            <a:endParaRPr lang="en-US" altLang="ko-KR" sz="2000" b="1" dirty="0"/>
          </a:p>
          <a:p>
            <a:pPr algn="ctr"/>
            <a:r>
              <a:rPr lang="en-US" altLang="ko-KR" sz="2000" b="1" dirty="0"/>
              <a:t>“</a:t>
            </a:r>
            <a:r>
              <a:rPr lang="ko-KR" altLang="en-US" sz="2000" b="1" dirty="0"/>
              <a:t>김</a:t>
            </a:r>
            <a:r>
              <a:rPr lang="en-US" altLang="ko-KR" sz="2000" b="1" dirty="0"/>
              <a:t>V</a:t>
            </a:r>
            <a:r>
              <a:rPr lang="ko-KR" altLang="en-US" sz="2000" b="1" dirty="0"/>
              <a:t>는 데이터 정제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분석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그래픽 과정을 통해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 데이터 문맹률을 낮추고 싶었습니다</a:t>
            </a:r>
            <a:r>
              <a:rPr lang="en-US" altLang="ko-KR" sz="2000" b="1" dirty="0"/>
              <a:t>.”</a:t>
            </a:r>
          </a:p>
          <a:p>
            <a:pPr algn="ctr"/>
            <a:endParaRPr lang="en-US" altLang="ko-KR" sz="2000" b="1" dirty="0"/>
          </a:p>
        </p:txBody>
      </p:sp>
      <p:sp>
        <p:nvSpPr>
          <p:cNvPr id="22" name="타원 21"/>
          <p:cNvSpPr/>
          <p:nvPr/>
        </p:nvSpPr>
        <p:spPr>
          <a:xfrm>
            <a:off x="2751545" y="2377328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-658775" y="4240997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52292" y="4679433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17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9042401" y="512837"/>
          <a:ext cx="3065738" cy="65624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738"/>
              </a:tblGrid>
              <a:tr h="2909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Description(</a:t>
                      </a:r>
                      <a:r>
                        <a:rPr lang="ko-KR" altLang="en-US" sz="1200" dirty="0" smtClean="0"/>
                        <a:t>상세설명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2715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Frame size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1280*800 fixed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 smtClean="0"/>
                        <a:t>선택된 영역 메뉴는 </a:t>
                      </a:r>
                      <a:r>
                        <a:rPr lang="en-US" altLang="ko-KR" sz="1200" baseline="0" dirty="0" smtClean="0"/>
                        <a:t>bold 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dirty="0" smtClean="0"/>
                        <a:t>History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main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image</a:t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민경이가 제작한 디자인시안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 smtClean="0"/>
                        <a:t>김브이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팀명의</a:t>
                      </a:r>
                      <a:r>
                        <a:rPr lang="ko-KR" altLang="en-US" sz="1200" dirty="0" smtClean="0"/>
                        <a:t> 유래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/>
                        <a:t>프로젝트 </a:t>
                      </a:r>
                      <a:r>
                        <a:rPr lang="ko-KR" altLang="en-US" sz="1200" dirty="0" err="1" smtClean="0"/>
                        <a:t>플로우</a:t>
                      </a:r>
                      <a:r>
                        <a:rPr lang="ko-KR" altLang="en-US" sz="1200" dirty="0" smtClean="0"/>
                        <a:t> 텍스트 입력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 smtClean="0"/>
                        <a:t>플젝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7</a:t>
                      </a:r>
                      <a:r>
                        <a:rPr lang="ko-KR" altLang="en-US" sz="1200" dirty="0" smtClean="0"/>
                        <a:t>가지 순서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이미지는 민경의 손길로 탄생되길</a:t>
                      </a:r>
                      <a:r>
                        <a:rPr lang="en-US" altLang="ko-KR" sz="1200" dirty="0" smtClean="0"/>
                        <a:t>..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 smtClean="0"/>
                        <a:t>02-1. </a:t>
                      </a:r>
                      <a:r>
                        <a:rPr lang="ko-KR" altLang="en-US" sz="1200" dirty="0" smtClean="0"/>
                        <a:t>주제선정</a:t>
                      </a:r>
                      <a:r>
                        <a:rPr lang="ko-KR" altLang="en-US" sz="1200" baseline="0" dirty="0" smtClean="0"/>
                        <a:t> 영역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궁금증 유발을 통한 </a:t>
                      </a:r>
                      <a:r>
                        <a:rPr lang="ko-KR" altLang="en-US" sz="1200" baseline="0" dirty="0" err="1" smtClean="0"/>
                        <a:t>미리보기</a:t>
                      </a:r>
                      <a:r>
                        <a:rPr lang="ko-KR" altLang="en-US" sz="1200" baseline="0" dirty="0" smtClean="0"/>
                        <a:t> 영역</a:t>
                      </a:r>
                      <a:endParaRPr lang="en-US" altLang="ko-KR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46953" y="1205088"/>
            <a:ext cx="8759980" cy="54749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09817"/>
              </p:ext>
            </p:extLst>
          </p:nvPr>
        </p:nvGraphicFramePr>
        <p:xfrm>
          <a:off x="146954" y="547511"/>
          <a:ext cx="877126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25"/>
                <a:gridCol w="4865511"/>
                <a:gridCol w="1162755"/>
                <a:gridCol w="1648178"/>
              </a:tblGrid>
              <a:tr h="1876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화면명</a:t>
                      </a:r>
                      <a:r>
                        <a:rPr lang="en-US" altLang="ko-KR" sz="1200" dirty="0" smtClean="0"/>
                        <a:t>(no.)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02. History &gt;02-1. </a:t>
                      </a:r>
                      <a:r>
                        <a:rPr lang="ko-KR" altLang="en-US" sz="1200" dirty="0" err="1" smtClean="0"/>
                        <a:t>꿈데디과정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날짜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2015.04.28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4797081" y="1295401"/>
            <a:ext cx="3991484" cy="307777"/>
            <a:chOff x="4839285" y="914400"/>
            <a:chExt cx="3991484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4839285" y="914400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Main</a:t>
              </a:r>
              <a:endParaRPr lang="ko-KR" alt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08008" y="914400"/>
              <a:ext cx="8087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History</a:t>
              </a:r>
              <a:endParaRPr lang="ko-KR" altLang="en-US" sz="14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99613" y="914400"/>
              <a:ext cx="7447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 b="1"/>
              </a:lvl1pPr>
            </a:lstStyle>
            <a:p>
              <a:r>
                <a:rPr lang="en-US" altLang="ko-KR" b="0" dirty="0"/>
                <a:t>Project</a:t>
              </a:r>
              <a:endParaRPr lang="ko-KR" altLang="en-US" b="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63838" y="914400"/>
              <a:ext cx="9669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About us</a:t>
              </a:r>
              <a:endParaRPr lang="ko-KR" altLang="en-US" sz="1400" dirty="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46953" y="6387906"/>
            <a:ext cx="8759980" cy="292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512612" y="1295400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1699" y="1295401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김</a:t>
            </a:r>
            <a:r>
              <a:rPr lang="en-US" altLang="ko-KR" sz="1400" b="1" dirty="0"/>
              <a:t>V(</a:t>
            </a:r>
            <a:r>
              <a:rPr lang="ko-KR" altLang="en-US" sz="1400" b="1" dirty="0" err="1"/>
              <a:t>브이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252292" y="6411934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26669" y="2383105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김</a:t>
            </a:r>
            <a:r>
              <a:rPr lang="en-US" altLang="ko-KR" b="1" dirty="0"/>
              <a:t>V</a:t>
            </a:r>
            <a:r>
              <a:rPr lang="ko-KR" altLang="en-US" b="1" dirty="0"/>
              <a:t>의 데이터디자인은 이런 과정을 거쳤어요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22" name="타원 21"/>
          <p:cNvSpPr/>
          <p:nvPr/>
        </p:nvSpPr>
        <p:spPr>
          <a:xfrm>
            <a:off x="1842476" y="2485175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476008" y="5059360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647114" y="27230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932059" y="2650368"/>
            <a:ext cx="7517531" cy="286981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252292" y="4679433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10803" y="3532366"/>
            <a:ext cx="1042513" cy="10425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주제</a:t>
            </a:r>
            <a:endParaRPr lang="en-US" altLang="ko-KR" sz="1400" dirty="0"/>
          </a:p>
          <a:p>
            <a:pPr algn="ctr"/>
            <a:r>
              <a:rPr lang="ko-KR" altLang="en-US" sz="1400" dirty="0"/>
              <a:t>선정</a:t>
            </a:r>
          </a:p>
        </p:txBody>
      </p:sp>
      <p:sp>
        <p:nvSpPr>
          <p:cNvPr id="26" name="타원 25"/>
          <p:cNvSpPr/>
          <p:nvPr/>
        </p:nvSpPr>
        <p:spPr>
          <a:xfrm>
            <a:off x="1605413" y="3532366"/>
            <a:ext cx="1042513" cy="10425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정보</a:t>
            </a:r>
            <a:endParaRPr lang="en-US" altLang="ko-KR" sz="1400" dirty="0"/>
          </a:p>
          <a:p>
            <a:pPr algn="ctr"/>
            <a:r>
              <a:rPr lang="ko-KR" altLang="en-US" sz="1400" dirty="0"/>
              <a:t>탐색</a:t>
            </a:r>
          </a:p>
        </p:txBody>
      </p:sp>
      <p:sp>
        <p:nvSpPr>
          <p:cNvPr id="27" name="타원 26"/>
          <p:cNvSpPr/>
          <p:nvPr/>
        </p:nvSpPr>
        <p:spPr>
          <a:xfrm>
            <a:off x="2800023" y="3532366"/>
            <a:ext cx="1042513" cy="10425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데이터</a:t>
            </a:r>
            <a:endParaRPr lang="en-US" altLang="ko-KR" sz="1400" dirty="0"/>
          </a:p>
          <a:p>
            <a:pPr algn="ctr"/>
            <a:r>
              <a:rPr lang="ko-KR" altLang="en-US" sz="1400" dirty="0"/>
              <a:t>수집</a:t>
            </a:r>
          </a:p>
        </p:txBody>
      </p:sp>
      <p:sp>
        <p:nvSpPr>
          <p:cNvPr id="28" name="타원 27"/>
          <p:cNvSpPr/>
          <p:nvPr/>
        </p:nvSpPr>
        <p:spPr>
          <a:xfrm>
            <a:off x="3994633" y="3532366"/>
            <a:ext cx="1042513" cy="10425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strike="sngStrike" dirty="0"/>
              <a:t>데이터</a:t>
            </a:r>
            <a:endParaRPr lang="en-US" altLang="ko-KR" sz="1400" strike="sngStrike" dirty="0"/>
          </a:p>
          <a:p>
            <a:pPr algn="ctr"/>
            <a:r>
              <a:rPr lang="ko-KR" altLang="en-US" sz="1400" strike="sngStrike" dirty="0"/>
              <a:t>정제</a:t>
            </a:r>
          </a:p>
        </p:txBody>
      </p:sp>
      <p:sp>
        <p:nvSpPr>
          <p:cNvPr id="29" name="타원 28"/>
          <p:cNvSpPr/>
          <p:nvPr/>
        </p:nvSpPr>
        <p:spPr>
          <a:xfrm>
            <a:off x="5189243" y="3532366"/>
            <a:ext cx="1042513" cy="10425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데이터</a:t>
            </a:r>
            <a:endParaRPr lang="en-US" altLang="ko-KR" sz="1400" dirty="0"/>
          </a:p>
          <a:p>
            <a:pPr algn="ctr"/>
            <a:r>
              <a:rPr lang="ko-KR" altLang="en-US" sz="1400" dirty="0"/>
              <a:t>가공</a:t>
            </a:r>
          </a:p>
        </p:txBody>
      </p:sp>
      <p:sp>
        <p:nvSpPr>
          <p:cNvPr id="30" name="타원 29"/>
          <p:cNvSpPr/>
          <p:nvPr/>
        </p:nvSpPr>
        <p:spPr>
          <a:xfrm>
            <a:off x="7578465" y="3532366"/>
            <a:ext cx="1042513" cy="10425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비주얼레이션</a:t>
            </a:r>
            <a:endParaRPr lang="en-US" altLang="ko-KR" sz="1400" dirty="0"/>
          </a:p>
        </p:txBody>
      </p:sp>
      <p:sp>
        <p:nvSpPr>
          <p:cNvPr id="31" name="타원 30"/>
          <p:cNvSpPr/>
          <p:nvPr/>
        </p:nvSpPr>
        <p:spPr>
          <a:xfrm>
            <a:off x="6383853" y="3532366"/>
            <a:ext cx="1042513" cy="10425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디자인</a:t>
            </a:r>
            <a:endParaRPr lang="en-US" altLang="ko-KR" sz="1400" dirty="0"/>
          </a:p>
          <a:p>
            <a:pPr algn="ctr"/>
            <a:r>
              <a:rPr lang="ko-KR" altLang="en-US" sz="1400" dirty="0"/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426877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6047"/>
            <a:ext cx="12192000" cy="686395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756000"/>
            <a:ext cx="12192000" cy="6864000"/>
          </a:xfrm>
          <a:prstGeom prst="rect">
            <a:avLst/>
          </a:prstGeom>
          <a:solidFill>
            <a:srgbClr val="364B71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ED2AF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01167" y="4039641"/>
            <a:ext cx="10510509" cy="1052717"/>
          </a:xfrm>
        </p:spPr>
        <p:txBody>
          <a:bodyPr>
            <a:noAutofit/>
          </a:bodyPr>
          <a:lstStyle/>
          <a:p>
            <a:r>
              <a:rPr lang="ko-KR" altLang="en-US" sz="3800" b="1" dirty="0" smtClean="0">
                <a:solidFill>
                  <a:srgbClr val="3ED2AF"/>
                </a:solidFill>
                <a:latin typeface="+mj-ea"/>
              </a:rPr>
              <a:t>꿈꾸는 사람들이 모여</a:t>
            </a:r>
            <a:r>
              <a:rPr lang="en-US" altLang="ko-KR" sz="3800" b="1" dirty="0">
                <a:solidFill>
                  <a:srgbClr val="3ED2AF"/>
                </a:solidFill>
                <a:latin typeface="+mj-ea"/>
              </a:rPr>
              <a:t> </a:t>
            </a:r>
            <a:r>
              <a:rPr lang="ko-KR" altLang="en-US" sz="3800" b="1" dirty="0" smtClean="0">
                <a:solidFill>
                  <a:srgbClr val="3ED2AF"/>
                </a:solidFill>
                <a:latin typeface="+mj-ea"/>
              </a:rPr>
              <a:t>만드는 </a:t>
            </a:r>
            <a:r>
              <a:rPr lang="ko-KR" altLang="en-US" sz="3800" b="1" dirty="0" err="1" smtClean="0">
                <a:solidFill>
                  <a:srgbClr val="3ED2AF"/>
                </a:solidFill>
                <a:latin typeface="+mj-ea"/>
              </a:rPr>
              <a:t>빅데이터</a:t>
            </a:r>
            <a:r>
              <a:rPr lang="ko-KR" altLang="en-US" sz="3800" b="1" dirty="0" smtClean="0">
                <a:solidFill>
                  <a:srgbClr val="3ED2AF"/>
                </a:solidFill>
                <a:latin typeface="+mj-ea"/>
              </a:rPr>
              <a:t> 이야기</a:t>
            </a:r>
            <a:endParaRPr lang="ko-KR" altLang="en-US" sz="3800" b="1" dirty="0">
              <a:solidFill>
                <a:srgbClr val="3ED2AF"/>
              </a:solidFill>
              <a:latin typeface="+mj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032" y="1395126"/>
            <a:ext cx="6833936" cy="268738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11865" y="4694196"/>
            <a:ext cx="93682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3600" b="1" dirty="0">
              <a:solidFill>
                <a:schemeClr val="accent4"/>
              </a:solidFill>
            </a:endParaRPr>
          </a:p>
          <a:p>
            <a:pPr algn="ctr"/>
            <a:r>
              <a:rPr lang="en-US" altLang="ko-KR" sz="3600" b="1" dirty="0">
                <a:solidFill>
                  <a:schemeClr val="accent4"/>
                </a:solidFill>
              </a:rPr>
              <a:t>“</a:t>
            </a:r>
            <a:r>
              <a:rPr lang="ko-KR" altLang="en-US" sz="3600" b="1" dirty="0" smtClean="0">
                <a:solidFill>
                  <a:schemeClr val="accent4"/>
                </a:solidFill>
              </a:rPr>
              <a:t>김</a:t>
            </a:r>
            <a:r>
              <a:rPr lang="en-US" altLang="ko-KR" sz="3600" b="1" dirty="0" smtClean="0">
                <a:solidFill>
                  <a:schemeClr val="accent4"/>
                </a:solidFill>
              </a:rPr>
              <a:t>V</a:t>
            </a:r>
            <a:r>
              <a:rPr lang="ko-KR" altLang="en-US" sz="3600" b="1" dirty="0" smtClean="0">
                <a:solidFill>
                  <a:schemeClr val="accent4"/>
                </a:solidFill>
              </a:rPr>
              <a:t>는 </a:t>
            </a:r>
            <a:r>
              <a:rPr lang="ko-KR" altLang="en-US" sz="3600" b="1" dirty="0">
                <a:solidFill>
                  <a:schemeClr val="accent4"/>
                </a:solidFill>
              </a:rPr>
              <a:t>데이터 정제</a:t>
            </a:r>
            <a:r>
              <a:rPr lang="en-US" altLang="ko-KR" sz="3600" b="1" dirty="0">
                <a:solidFill>
                  <a:schemeClr val="accent4"/>
                </a:solidFill>
              </a:rPr>
              <a:t>, </a:t>
            </a:r>
            <a:r>
              <a:rPr lang="ko-KR" altLang="en-US" sz="3600" b="1" dirty="0">
                <a:solidFill>
                  <a:schemeClr val="accent4"/>
                </a:solidFill>
              </a:rPr>
              <a:t>분석</a:t>
            </a:r>
            <a:r>
              <a:rPr lang="en-US" altLang="ko-KR" sz="3600" b="1" dirty="0">
                <a:solidFill>
                  <a:schemeClr val="accent4"/>
                </a:solidFill>
              </a:rPr>
              <a:t>, </a:t>
            </a:r>
            <a:r>
              <a:rPr lang="ko-KR" altLang="en-US" sz="3600" b="1" dirty="0">
                <a:solidFill>
                  <a:schemeClr val="accent4"/>
                </a:solidFill>
              </a:rPr>
              <a:t>그래픽 과정을 통해</a:t>
            </a:r>
            <a:endParaRPr lang="en-US" altLang="ko-KR" sz="3600" b="1" dirty="0">
              <a:solidFill>
                <a:schemeClr val="accent4"/>
              </a:solidFill>
            </a:endParaRPr>
          </a:p>
          <a:p>
            <a:pPr algn="ctr"/>
            <a:r>
              <a:rPr lang="ko-KR" altLang="en-US" sz="3600" b="1" dirty="0">
                <a:solidFill>
                  <a:schemeClr val="accent4"/>
                </a:solidFill>
              </a:rPr>
              <a:t> 데이터 문맹률을 낮추고 싶었습니다</a:t>
            </a:r>
            <a:r>
              <a:rPr lang="en-US" altLang="ko-KR" sz="3600" b="1" dirty="0">
                <a:solidFill>
                  <a:schemeClr val="accent4"/>
                </a:solidFill>
              </a:rPr>
              <a:t>.”</a:t>
            </a:r>
          </a:p>
          <a:p>
            <a:pPr algn="ctr"/>
            <a:endParaRPr lang="en-US" altLang="ko-KR" sz="3600" b="1" dirty="0">
              <a:solidFill>
                <a:schemeClr val="accent4"/>
              </a:solidFill>
            </a:endParaRPr>
          </a:p>
        </p:txBody>
      </p:sp>
      <p:pic>
        <p:nvPicPr>
          <p:cNvPr id="1026" name="Picture 2" descr="http://www.thaiplastichose.com/images/magnifi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658812" y="347499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59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477848"/>
            <a:ext cx="12192000" cy="7142152"/>
          </a:xfrm>
          <a:prstGeom prst="rect">
            <a:avLst/>
          </a:prstGeom>
          <a:solidFill>
            <a:srgbClr val="3ED2AF"/>
          </a:solidFill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갈매기형 수장 16"/>
          <p:cNvSpPr/>
          <p:nvPr/>
        </p:nvSpPr>
        <p:spPr>
          <a:xfrm>
            <a:off x="1470634" y="2390840"/>
            <a:ext cx="2431809" cy="734834"/>
          </a:xfrm>
          <a:prstGeom prst="chevron">
            <a:avLst/>
          </a:prstGeom>
          <a:solidFill>
            <a:schemeClr val="accent4">
              <a:alpha val="9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baseline="30000" dirty="0" smtClean="0">
                <a:solidFill>
                  <a:srgbClr val="364B71"/>
                </a:solidFill>
              </a:rPr>
              <a:t>1</a:t>
            </a:r>
            <a:r>
              <a:rPr lang="ko-KR" altLang="en-US" sz="2400" b="1" dirty="0" smtClean="0">
                <a:solidFill>
                  <a:srgbClr val="364B71"/>
                </a:solidFill>
              </a:rPr>
              <a:t>주제선정</a:t>
            </a:r>
            <a:endParaRPr lang="ko-KR" altLang="en-US" sz="2400" b="1" dirty="0">
              <a:solidFill>
                <a:srgbClr val="364B71"/>
              </a:solidFill>
            </a:endParaRPr>
          </a:p>
        </p:txBody>
      </p:sp>
      <p:sp>
        <p:nvSpPr>
          <p:cNvPr id="20" name="갈매기형 수장 19"/>
          <p:cNvSpPr/>
          <p:nvPr/>
        </p:nvSpPr>
        <p:spPr>
          <a:xfrm>
            <a:off x="3762107" y="2390840"/>
            <a:ext cx="2431809" cy="734834"/>
          </a:xfrm>
          <a:prstGeom prst="chevron">
            <a:avLst/>
          </a:prstGeom>
          <a:solidFill>
            <a:schemeClr val="accent4">
              <a:alpha val="93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baseline="30000" dirty="0" smtClean="0">
                <a:solidFill>
                  <a:srgbClr val="364B71"/>
                </a:solidFill>
              </a:rPr>
              <a:t>2</a:t>
            </a:r>
            <a:r>
              <a:rPr lang="ko-KR" altLang="en-US" sz="2400" b="1" dirty="0" smtClean="0">
                <a:solidFill>
                  <a:srgbClr val="364B71"/>
                </a:solidFill>
              </a:rPr>
              <a:t>정보탐색</a:t>
            </a:r>
            <a:endParaRPr lang="ko-KR" altLang="en-US" sz="2400" b="1" dirty="0">
              <a:solidFill>
                <a:srgbClr val="364B71"/>
              </a:solidFill>
            </a:endParaRPr>
          </a:p>
        </p:txBody>
      </p:sp>
      <p:sp>
        <p:nvSpPr>
          <p:cNvPr id="22" name="갈매기형 수장 21"/>
          <p:cNvSpPr/>
          <p:nvPr/>
        </p:nvSpPr>
        <p:spPr>
          <a:xfrm>
            <a:off x="6053580" y="2390840"/>
            <a:ext cx="2431809" cy="734834"/>
          </a:xfrm>
          <a:prstGeom prst="chevron">
            <a:avLst/>
          </a:prstGeom>
          <a:solidFill>
            <a:schemeClr val="accent4">
              <a:alpha val="9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baseline="30000" dirty="0" smtClean="0">
                <a:solidFill>
                  <a:srgbClr val="364B71"/>
                </a:solidFill>
              </a:rPr>
              <a:t>3</a:t>
            </a:r>
            <a:r>
              <a:rPr lang="ko-KR" altLang="en-US" sz="2400" b="1" dirty="0" smtClean="0">
                <a:solidFill>
                  <a:srgbClr val="364B71"/>
                </a:solidFill>
              </a:rPr>
              <a:t>데이터수집</a:t>
            </a:r>
            <a:endParaRPr lang="ko-KR" altLang="en-US" sz="2400" b="1" dirty="0">
              <a:solidFill>
                <a:srgbClr val="364B71"/>
              </a:solidFill>
            </a:endParaRPr>
          </a:p>
        </p:txBody>
      </p:sp>
      <p:sp>
        <p:nvSpPr>
          <p:cNvPr id="23" name="갈매기형 수장 22"/>
          <p:cNvSpPr/>
          <p:nvPr/>
        </p:nvSpPr>
        <p:spPr>
          <a:xfrm>
            <a:off x="8345053" y="2390840"/>
            <a:ext cx="2431809" cy="734834"/>
          </a:xfrm>
          <a:prstGeom prst="chevron">
            <a:avLst/>
          </a:prstGeom>
          <a:solidFill>
            <a:schemeClr val="accent4">
              <a:alpha val="93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baseline="30000" dirty="0" smtClean="0">
                <a:solidFill>
                  <a:srgbClr val="364B71"/>
                </a:solidFill>
              </a:rPr>
              <a:t>4</a:t>
            </a:r>
            <a:r>
              <a:rPr lang="ko-KR" altLang="en-US" sz="2400" b="1" dirty="0" smtClean="0">
                <a:solidFill>
                  <a:srgbClr val="364B71"/>
                </a:solidFill>
              </a:rPr>
              <a:t>데이터정제</a:t>
            </a:r>
            <a:endParaRPr lang="ko-KR" altLang="en-US" sz="2400" b="1" dirty="0">
              <a:solidFill>
                <a:srgbClr val="364B71"/>
              </a:solidFill>
            </a:endParaRPr>
          </a:p>
        </p:txBody>
      </p:sp>
      <p:sp>
        <p:nvSpPr>
          <p:cNvPr id="24" name="갈매기형 수장 23"/>
          <p:cNvSpPr/>
          <p:nvPr/>
        </p:nvSpPr>
        <p:spPr>
          <a:xfrm flipH="1">
            <a:off x="1470633" y="5259816"/>
            <a:ext cx="3232712" cy="734834"/>
          </a:xfrm>
          <a:prstGeom prst="chevron">
            <a:avLst/>
          </a:prstGeom>
          <a:solidFill>
            <a:schemeClr val="accent4">
              <a:alpha val="9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baseline="30000" dirty="0" smtClean="0">
                <a:solidFill>
                  <a:srgbClr val="364B71"/>
                </a:solidFill>
              </a:rPr>
              <a:t>7</a:t>
            </a:r>
            <a:r>
              <a:rPr lang="ko-KR" altLang="en-US" sz="2400" b="1" dirty="0" err="1" smtClean="0">
                <a:solidFill>
                  <a:srgbClr val="364B71"/>
                </a:solidFill>
              </a:rPr>
              <a:t>비주얼레이션</a:t>
            </a:r>
            <a:endParaRPr lang="ko-KR" altLang="en-US" sz="2400" b="1" dirty="0">
              <a:solidFill>
                <a:srgbClr val="364B71"/>
              </a:solidFill>
            </a:endParaRPr>
          </a:p>
        </p:txBody>
      </p:sp>
      <p:sp>
        <p:nvSpPr>
          <p:cNvPr id="25" name="갈매기형 수장 24"/>
          <p:cNvSpPr/>
          <p:nvPr/>
        </p:nvSpPr>
        <p:spPr>
          <a:xfrm flipH="1">
            <a:off x="7544150" y="5259816"/>
            <a:ext cx="3232712" cy="734834"/>
          </a:xfrm>
          <a:prstGeom prst="chevron">
            <a:avLst/>
          </a:prstGeom>
          <a:solidFill>
            <a:schemeClr val="accent4">
              <a:alpha val="9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baseline="30000" dirty="0" smtClean="0">
                <a:solidFill>
                  <a:srgbClr val="364B71"/>
                </a:solidFill>
              </a:rPr>
              <a:t>5</a:t>
            </a:r>
            <a:r>
              <a:rPr lang="ko-KR" altLang="en-US" sz="2400" b="1" dirty="0" smtClean="0">
                <a:solidFill>
                  <a:srgbClr val="364B71"/>
                </a:solidFill>
              </a:rPr>
              <a:t>데이터가공</a:t>
            </a:r>
            <a:endParaRPr lang="en-US" altLang="ko-KR" sz="2400" b="1" dirty="0">
              <a:solidFill>
                <a:srgbClr val="364B71"/>
              </a:solidFill>
            </a:endParaRPr>
          </a:p>
        </p:txBody>
      </p:sp>
      <p:sp>
        <p:nvSpPr>
          <p:cNvPr id="26" name="갈매기형 수장 25"/>
          <p:cNvSpPr/>
          <p:nvPr/>
        </p:nvSpPr>
        <p:spPr>
          <a:xfrm flipH="1">
            <a:off x="4501789" y="5259816"/>
            <a:ext cx="3232712" cy="734834"/>
          </a:xfrm>
          <a:prstGeom prst="chevron">
            <a:avLst/>
          </a:prstGeom>
          <a:solidFill>
            <a:schemeClr val="accent4">
              <a:alpha val="93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baseline="30000" dirty="0" smtClean="0">
                <a:solidFill>
                  <a:srgbClr val="364B71"/>
                </a:solidFill>
              </a:rPr>
              <a:t>6</a:t>
            </a:r>
            <a:r>
              <a:rPr lang="ko-KR" altLang="en-US" sz="2400" b="1" dirty="0" smtClean="0">
                <a:solidFill>
                  <a:srgbClr val="364B71"/>
                </a:solidFill>
              </a:rPr>
              <a:t>디자인기획</a:t>
            </a:r>
            <a:endParaRPr lang="ko-KR" altLang="en-US" sz="2400" b="1" dirty="0">
              <a:solidFill>
                <a:srgbClr val="364B71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0578051" y="2390840"/>
            <a:ext cx="911104" cy="3603810"/>
          </a:xfrm>
          <a:custGeom>
            <a:avLst/>
            <a:gdLst>
              <a:gd name="connsiteX0" fmla="*/ 0 w 911104"/>
              <a:gd name="connsiteY0" fmla="*/ 0 h 3603810"/>
              <a:gd name="connsiteX1" fmla="*/ 510053 w 911104"/>
              <a:gd name="connsiteY1" fmla="*/ 0 h 3603810"/>
              <a:gd name="connsiteX2" fmla="*/ 543687 w 911104"/>
              <a:gd name="connsiteY2" fmla="*/ 0 h 3603810"/>
              <a:gd name="connsiteX3" fmla="*/ 830892 w 911104"/>
              <a:gd name="connsiteY3" fmla="*/ 0 h 3603810"/>
              <a:gd name="connsiteX4" fmla="*/ 911104 w 911104"/>
              <a:gd name="connsiteY4" fmla="*/ 80212 h 3603810"/>
              <a:gd name="connsiteX5" fmla="*/ 911104 w 911104"/>
              <a:gd name="connsiteY5" fmla="*/ 367417 h 3603810"/>
              <a:gd name="connsiteX6" fmla="*/ 911104 w 911104"/>
              <a:gd name="connsiteY6" fmla="*/ 3523598 h 3603810"/>
              <a:gd name="connsiteX7" fmla="*/ 862114 w 911104"/>
              <a:gd name="connsiteY7" fmla="*/ 3597507 h 3603810"/>
              <a:gd name="connsiteX8" fmla="*/ 830894 w 911104"/>
              <a:gd name="connsiteY8" fmla="*/ 3603810 h 3603810"/>
              <a:gd name="connsiteX9" fmla="*/ 830894 w 911104"/>
              <a:gd name="connsiteY9" fmla="*/ 3603810 h 3603810"/>
              <a:gd name="connsiteX10" fmla="*/ 830892 w 911104"/>
              <a:gd name="connsiteY10" fmla="*/ 3603810 h 3603810"/>
              <a:gd name="connsiteX11" fmla="*/ 510053 w 911104"/>
              <a:gd name="connsiteY11" fmla="*/ 3603810 h 3603810"/>
              <a:gd name="connsiteX12" fmla="*/ 367417 w 911104"/>
              <a:gd name="connsiteY12" fmla="*/ 3603810 h 3603810"/>
              <a:gd name="connsiteX13" fmla="*/ 0 w 911104"/>
              <a:gd name="connsiteY13" fmla="*/ 3236393 h 3603810"/>
              <a:gd name="connsiteX14" fmla="*/ 367417 w 911104"/>
              <a:gd name="connsiteY14" fmla="*/ 2868976 h 3603810"/>
              <a:gd name="connsiteX15" fmla="*/ 429841 w 911104"/>
              <a:gd name="connsiteY15" fmla="*/ 2868976 h 3603810"/>
              <a:gd name="connsiteX16" fmla="*/ 429841 w 911104"/>
              <a:gd name="connsiteY16" fmla="*/ 734834 h 3603810"/>
              <a:gd name="connsiteX17" fmla="*/ 0 w 911104"/>
              <a:gd name="connsiteY17" fmla="*/ 734834 h 3603810"/>
              <a:gd name="connsiteX18" fmla="*/ 367417 w 911104"/>
              <a:gd name="connsiteY18" fmla="*/ 367417 h 360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11104" h="3603810">
                <a:moveTo>
                  <a:pt x="0" y="0"/>
                </a:moveTo>
                <a:lnTo>
                  <a:pt x="510053" y="0"/>
                </a:lnTo>
                <a:lnTo>
                  <a:pt x="543687" y="0"/>
                </a:lnTo>
                <a:lnTo>
                  <a:pt x="830892" y="0"/>
                </a:lnTo>
                <a:cubicBezTo>
                  <a:pt x="875192" y="0"/>
                  <a:pt x="911104" y="35912"/>
                  <a:pt x="911104" y="80212"/>
                </a:cubicBezTo>
                <a:lnTo>
                  <a:pt x="911104" y="367417"/>
                </a:lnTo>
                <a:lnTo>
                  <a:pt x="911104" y="3523598"/>
                </a:lnTo>
                <a:cubicBezTo>
                  <a:pt x="911104" y="3556823"/>
                  <a:pt x="890903" y="3585330"/>
                  <a:pt x="862114" y="3597507"/>
                </a:cubicBezTo>
                <a:lnTo>
                  <a:pt x="830894" y="3603810"/>
                </a:lnTo>
                <a:lnTo>
                  <a:pt x="830894" y="3603810"/>
                </a:lnTo>
                <a:lnTo>
                  <a:pt x="830892" y="3603810"/>
                </a:lnTo>
                <a:lnTo>
                  <a:pt x="510053" y="3603810"/>
                </a:lnTo>
                <a:lnTo>
                  <a:pt x="367417" y="3603810"/>
                </a:lnTo>
                <a:lnTo>
                  <a:pt x="0" y="3236393"/>
                </a:lnTo>
                <a:lnTo>
                  <a:pt x="367417" y="2868976"/>
                </a:lnTo>
                <a:lnTo>
                  <a:pt x="429841" y="2868976"/>
                </a:lnTo>
                <a:lnTo>
                  <a:pt x="429841" y="734834"/>
                </a:lnTo>
                <a:lnTo>
                  <a:pt x="0" y="734834"/>
                </a:lnTo>
                <a:lnTo>
                  <a:pt x="367417" y="367417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53000"/>
                </a:schemeClr>
              </a:gs>
              <a:gs pos="100000">
                <a:schemeClr val="accent4">
                  <a:alpha val="76000"/>
                </a:schemeClr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rgbClr val="25A385"/>
              </a:solidFill>
            </a:endParaRPr>
          </a:p>
        </p:txBody>
      </p:sp>
      <p:sp>
        <p:nvSpPr>
          <p:cNvPr id="28" name="자유형 27"/>
          <p:cNvSpPr/>
          <p:nvPr/>
        </p:nvSpPr>
        <p:spPr>
          <a:xfrm flipH="1" flipV="1">
            <a:off x="744238" y="2390840"/>
            <a:ext cx="911104" cy="3603810"/>
          </a:xfrm>
          <a:custGeom>
            <a:avLst/>
            <a:gdLst>
              <a:gd name="connsiteX0" fmla="*/ 0 w 911104"/>
              <a:gd name="connsiteY0" fmla="*/ 0 h 3603810"/>
              <a:gd name="connsiteX1" fmla="*/ 510053 w 911104"/>
              <a:gd name="connsiteY1" fmla="*/ 0 h 3603810"/>
              <a:gd name="connsiteX2" fmla="*/ 543687 w 911104"/>
              <a:gd name="connsiteY2" fmla="*/ 0 h 3603810"/>
              <a:gd name="connsiteX3" fmla="*/ 830892 w 911104"/>
              <a:gd name="connsiteY3" fmla="*/ 0 h 3603810"/>
              <a:gd name="connsiteX4" fmla="*/ 911104 w 911104"/>
              <a:gd name="connsiteY4" fmla="*/ 80212 h 3603810"/>
              <a:gd name="connsiteX5" fmla="*/ 911104 w 911104"/>
              <a:gd name="connsiteY5" fmla="*/ 367417 h 3603810"/>
              <a:gd name="connsiteX6" fmla="*/ 911104 w 911104"/>
              <a:gd name="connsiteY6" fmla="*/ 3523598 h 3603810"/>
              <a:gd name="connsiteX7" fmla="*/ 862114 w 911104"/>
              <a:gd name="connsiteY7" fmla="*/ 3597507 h 3603810"/>
              <a:gd name="connsiteX8" fmla="*/ 830894 w 911104"/>
              <a:gd name="connsiteY8" fmla="*/ 3603810 h 3603810"/>
              <a:gd name="connsiteX9" fmla="*/ 830894 w 911104"/>
              <a:gd name="connsiteY9" fmla="*/ 3603810 h 3603810"/>
              <a:gd name="connsiteX10" fmla="*/ 830892 w 911104"/>
              <a:gd name="connsiteY10" fmla="*/ 3603810 h 3603810"/>
              <a:gd name="connsiteX11" fmla="*/ 510053 w 911104"/>
              <a:gd name="connsiteY11" fmla="*/ 3603810 h 3603810"/>
              <a:gd name="connsiteX12" fmla="*/ 367417 w 911104"/>
              <a:gd name="connsiteY12" fmla="*/ 3603810 h 3603810"/>
              <a:gd name="connsiteX13" fmla="*/ 0 w 911104"/>
              <a:gd name="connsiteY13" fmla="*/ 3236393 h 3603810"/>
              <a:gd name="connsiteX14" fmla="*/ 367417 w 911104"/>
              <a:gd name="connsiteY14" fmla="*/ 2868976 h 3603810"/>
              <a:gd name="connsiteX15" fmla="*/ 429841 w 911104"/>
              <a:gd name="connsiteY15" fmla="*/ 2868976 h 3603810"/>
              <a:gd name="connsiteX16" fmla="*/ 429841 w 911104"/>
              <a:gd name="connsiteY16" fmla="*/ 734834 h 3603810"/>
              <a:gd name="connsiteX17" fmla="*/ 0 w 911104"/>
              <a:gd name="connsiteY17" fmla="*/ 734834 h 3603810"/>
              <a:gd name="connsiteX18" fmla="*/ 367417 w 911104"/>
              <a:gd name="connsiteY18" fmla="*/ 367417 h 360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11104" h="3603810">
                <a:moveTo>
                  <a:pt x="0" y="0"/>
                </a:moveTo>
                <a:lnTo>
                  <a:pt x="510053" y="0"/>
                </a:lnTo>
                <a:lnTo>
                  <a:pt x="543687" y="0"/>
                </a:lnTo>
                <a:lnTo>
                  <a:pt x="830892" y="0"/>
                </a:lnTo>
                <a:cubicBezTo>
                  <a:pt x="875192" y="0"/>
                  <a:pt x="911104" y="35912"/>
                  <a:pt x="911104" y="80212"/>
                </a:cubicBezTo>
                <a:lnTo>
                  <a:pt x="911104" y="367417"/>
                </a:lnTo>
                <a:lnTo>
                  <a:pt x="911104" y="3523598"/>
                </a:lnTo>
                <a:cubicBezTo>
                  <a:pt x="911104" y="3556823"/>
                  <a:pt x="890903" y="3585330"/>
                  <a:pt x="862114" y="3597507"/>
                </a:cubicBezTo>
                <a:lnTo>
                  <a:pt x="830894" y="3603810"/>
                </a:lnTo>
                <a:lnTo>
                  <a:pt x="830894" y="3603810"/>
                </a:lnTo>
                <a:lnTo>
                  <a:pt x="830892" y="3603810"/>
                </a:lnTo>
                <a:lnTo>
                  <a:pt x="510053" y="3603810"/>
                </a:lnTo>
                <a:lnTo>
                  <a:pt x="367417" y="3603810"/>
                </a:lnTo>
                <a:lnTo>
                  <a:pt x="0" y="3236393"/>
                </a:lnTo>
                <a:lnTo>
                  <a:pt x="367417" y="2868976"/>
                </a:lnTo>
                <a:lnTo>
                  <a:pt x="429841" y="2868976"/>
                </a:lnTo>
                <a:lnTo>
                  <a:pt x="429841" y="734834"/>
                </a:lnTo>
                <a:lnTo>
                  <a:pt x="0" y="734834"/>
                </a:lnTo>
                <a:lnTo>
                  <a:pt x="367417" y="36741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86000"/>
                </a:schemeClr>
              </a:gs>
              <a:gs pos="100000">
                <a:schemeClr val="accent4">
                  <a:alpha val="60000"/>
                </a:schemeClr>
              </a:gs>
            </a:gsLst>
            <a:lin ang="5400000" scaled="1"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rgbClr val="25A385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756000"/>
            <a:ext cx="12192000" cy="6864000"/>
          </a:xfrm>
          <a:custGeom>
            <a:avLst/>
            <a:gdLst/>
            <a:ahLst/>
            <a:cxnLst/>
            <a:rect l="l" t="t" r="r" b="b"/>
            <a:pathLst>
              <a:path w="12192000" h="6864000">
                <a:moveTo>
                  <a:pt x="7914647" y="4496882"/>
                </a:moveTo>
                <a:lnTo>
                  <a:pt x="7547230" y="4864299"/>
                </a:lnTo>
                <a:lnTo>
                  <a:pt x="7914647" y="5231716"/>
                </a:lnTo>
                <a:lnTo>
                  <a:pt x="10779942" y="5231716"/>
                </a:lnTo>
                <a:lnTo>
                  <a:pt x="10412525" y="4864299"/>
                </a:lnTo>
                <a:lnTo>
                  <a:pt x="10779942" y="4496882"/>
                </a:lnTo>
                <a:close/>
                <a:moveTo>
                  <a:pt x="4872286" y="4496882"/>
                </a:moveTo>
                <a:lnTo>
                  <a:pt x="4504869" y="4864299"/>
                </a:lnTo>
                <a:lnTo>
                  <a:pt x="4872286" y="5231716"/>
                </a:lnTo>
                <a:lnTo>
                  <a:pt x="7737581" y="5231716"/>
                </a:lnTo>
                <a:lnTo>
                  <a:pt x="7370164" y="4864299"/>
                </a:lnTo>
                <a:lnTo>
                  <a:pt x="7737581" y="4496882"/>
                </a:lnTo>
                <a:close/>
                <a:moveTo>
                  <a:pt x="1841131" y="4496882"/>
                </a:moveTo>
                <a:lnTo>
                  <a:pt x="1473714" y="4864299"/>
                </a:lnTo>
                <a:lnTo>
                  <a:pt x="1841131" y="5231716"/>
                </a:lnTo>
                <a:lnTo>
                  <a:pt x="4706425" y="5231716"/>
                </a:lnTo>
                <a:lnTo>
                  <a:pt x="4339008" y="4864299"/>
                </a:lnTo>
                <a:lnTo>
                  <a:pt x="4706425" y="4496882"/>
                </a:lnTo>
                <a:close/>
                <a:moveTo>
                  <a:pt x="8937360" y="3372013"/>
                </a:moveTo>
                <a:cubicBezTo>
                  <a:pt x="8978906" y="3372013"/>
                  <a:pt x="9014317" y="3386532"/>
                  <a:pt x="9043592" y="3415570"/>
                </a:cubicBezTo>
                <a:cubicBezTo>
                  <a:pt x="9072867" y="3444608"/>
                  <a:pt x="9087504" y="3479900"/>
                  <a:pt x="9087504" y="3521446"/>
                </a:cubicBezTo>
                <a:cubicBezTo>
                  <a:pt x="9087504" y="3563467"/>
                  <a:pt x="9072986" y="3598877"/>
                  <a:pt x="9043948" y="3627678"/>
                </a:cubicBezTo>
                <a:cubicBezTo>
                  <a:pt x="9014910" y="3656478"/>
                  <a:pt x="8979380" y="3670879"/>
                  <a:pt x="8937360" y="3670879"/>
                </a:cubicBezTo>
                <a:cubicBezTo>
                  <a:pt x="8890618" y="3670879"/>
                  <a:pt x="8852611" y="3653408"/>
                  <a:pt x="8823340" y="3618466"/>
                </a:cubicBezTo>
                <a:cubicBezTo>
                  <a:pt x="8799257" y="3590144"/>
                  <a:pt x="8787216" y="3557804"/>
                  <a:pt x="8787216" y="3521446"/>
                </a:cubicBezTo>
                <a:cubicBezTo>
                  <a:pt x="8787216" y="3485089"/>
                  <a:pt x="8799257" y="3452749"/>
                  <a:pt x="8823340" y="3424426"/>
                </a:cubicBezTo>
                <a:cubicBezTo>
                  <a:pt x="8853085" y="3389484"/>
                  <a:pt x="8891092" y="3372013"/>
                  <a:pt x="8937360" y="3372013"/>
                </a:cubicBezTo>
                <a:close/>
                <a:moveTo>
                  <a:pt x="7556235" y="3372013"/>
                </a:moveTo>
                <a:cubicBezTo>
                  <a:pt x="7597782" y="3372013"/>
                  <a:pt x="7633192" y="3386532"/>
                  <a:pt x="7662467" y="3415570"/>
                </a:cubicBezTo>
                <a:cubicBezTo>
                  <a:pt x="7691742" y="3444608"/>
                  <a:pt x="7706380" y="3479900"/>
                  <a:pt x="7706380" y="3521446"/>
                </a:cubicBezTo>
                <a:cubicBezTo>
                  <a:pt x="7706380" y="3563467"/>
                  <a:pt x="7691861" y="3598877"/>
                  <a:pt x="7662823" y="3627678"/>
                </a:cubicBezTo>
                <a:cubicBezTo>
                  <a:pt x="7633785" y="3656478"/>
                  <a:pt x="7598256" y="3670879"/>
                  <a:pt x="7556235" y="3670879"/>
                </a:cubicBezTo>
                <a:cubicBezTo>
                  <a:pt x="7509493" y="3670879"/>
                  <a:pt x="7471486" y="3653408"/>
                  <a:pt x="7442215" y="3618466"/>
                </a:cubicBezTo>
                <a:cubicBezTo>
                  <a:pt x="7418132" y="3590144"/>
                  <a:pt x="7406091" y="3557804"/>
                  <a:pt x="7406091" y="3521446"/>
                </a:cubicBezTo>
                <a:cubicBezTo>
                  <a:pt x="7406091" y="3485089"/>
                  <a:pt x="7418132" y="3452749"/>
                  <a:pt x="7442215" y="3424426"/>
                </a:cubicBezTo>
                <a:cubicBezTo>
                  <a:pt x="7471961" y="3389484"/>
                  <a:pt x="7509967" y="3372013"/>
                  <a:pt x="7556235" y="3372013"/>
                </a:cubicBezTo>
                <a:close/>
                <a:moveTo>
                  <a:pt x="5241661" y="3364897"/>
                </a:moveTo>
                <a:cubicBezTo>
                  <a:pt x="5283681" y="3364897"/>
                  <a:pt x="5319092" y="3380078"/>
                  <a:pt x="5347892" y="3410439"/>
                </a:cubicBezTo>
                <a:cubicBezTo>
                  <a:pt x="5376693" y="3440800"/>
                  <a:pt x="5391093" y="3477091"/>
                  <a:pt x="5391093" y="3519311"/>
                </a:cubicBezTo>
                <a:cubicBezTo>
                  <a:pt x="5391093" y="3561532"/>
                  <a:pt x="5376575" y="3597704"/>
                  <a:pt x="5347536" y="3627828"/>
                </a:cubicBezTo>
                <a:cubicBezTo>
                  <a:pt x="5318499" y="3657952"/>
                  <a:pt x="5283206" y="3673014"/>
                  <a:pt x="5241661" y="3673014"/>
                </a:cubicBezTo>
                <a:cubicBezTo>
                  <a:pt x="5199640" y="3673014"/>
                  <a:pt x="5164111" y="3657952"/>
                  <a:pt x="5135073" y="3627828"/>
                </a:cubicBezTo>
                <a:cubicBezTo>
                  <a:pt x="5106035" y="3597704"/>
                  <a:pt x="5091517" y="3561532"/>
                  <a:pt x="5091517" y="3519311"/>
                </a:cubicBezTo>
                <a:cubicBezTo>
                  <a:pt x="5091517" y="3481360"/>
                  <a:pt x="5103320" y="3447916"/>
                  <a:pt x="5126928" y="3418978"/>
                </a:cubicBezTo>
                <a:cubicBezTo>
                  <a:pt x="5156674" y="3382924"/>
                  <a:pt x="5194918" y="3364897"/>
                  <a:pt x="5241661" y="3364897"/>
                </a:cubicBezTo>
                <a:close/>
                <a:moveTo>
                  <a:pt x="5182155" y="3172770"/>
                </a:moveTo>
                <a:cubicBezTo>
                  <a:pt x="5092139" y="3172770"/>
                  <a:pt x="5015154" y="3204317"/>
                  <a:pt x="4951200" y="3267410"/>
                </a:cubicBezTo>
                <a:cubicBezTo>
                  <a:pt x="4882503" y="3335248"/>
                  <a:pt x="4848154" y="3423247"/>
                  <a:pt x="4848154" y="3531408"/>
                </a:cubicBezTo>
                <a:cubicBezTo>
                  <a:pt x="4848154" y="3580270"/>
                  <a:pt x="4856208" y="3625575"/>
                  <a:pt x="4872315" y="3667321"/>
                </a:cubicBezTo>
                <a:cubicBezTo>
                  <a:pt x="4896005" y="3728991"/>
                  <a:pt x="4935090" y="3777616"/>
                  <a:pt x="4989571" y="3813196"/>
                </a:cubicBezTo>
                <a:cubicBezTo>
                  <a:pt x="5042629" y="3847826"/>
                  <a:pt x="5102794" y="3865141"/>
                  <a:pt x="5170068" y="3865141"/>
                </a:cubicBezTo>
                <a:cubicBezTo>
                  <a:pt x="5223608" y="3865141"/>
                  <a:pt x="5270035" y="3854230"/>
                  <a:pt x="5309350" y="3832408"/>
                </a:cubicBezTo>
                <a:cubicBezTo>
                  <a:pt x="5328303" y="3821972"/>
                  <a:pt x="5351756" y="3803945"/>
                  <a:pt x="5379708" y="3778328"/>
                </a:cubicBezTo>
                <a:lnTo>
                  <a:pt x="5379708" y="3840747"/>
                </a:lnTo>
                <a:cubicBezTo>
                  <a:pt x="5379708" y="3885673"/>
                  <a:pt x="5370694" y="3920193"/>
                  <a:pt x="5352668" y="3944305"/>
                </a:cubicBezTo>
                <a:cubicBezTo>
                  <a:pt x="5323730" y="3982612"/>
                  <a:pt x="5282221" y="4001766"/>
                  <a:pt x="5228140" y="4001766"/>
                </a:cubicBezTo>
                <a:cubicBezTo>
                  <a:pt x="5195882" y="4001766"/>
                  <a:pt x="5169316" y="3994016"/>
                  <a:pt x="5148443" y="3978517"/>
                </a:cubicBezTo>
                <a:cubicBezTo>
                  <a:pt x="5135634" y="3969125"/>
                  <a:pt x="5125435" y="3953630"/>
                  <a:pt x="5117845" y="3932030"/>
                </a:cubicBezTo>
                <a:lnTo>
                  <a:pt x="4855982" y="3932030"/>
                </a:lnTo>
                <a:cubicBezTo>
                  <a:pt x="4858354" y="3947211"/>
                  <a:pt x="4860251" y="3957173"/>
                  <a:pt x="4861674" y="3961917"/>
                </a:cubicBezTo>
                <a:cubicBezTo>
                  <a:pt x="4874483" y="4006984"/>
                  <a:pt x="4904132" y="4050153"/>
                  <a:pt x="4950622" y="4091425"/>
                </a:cubicBezTo>
                <a:cubicBezTo>
                  <a:pt x="5020358" y="4153570"/>
                  <a:pt x="5114049" y="4184643"/>
                  <a:pt x="5231698" y="4184643"/>
                </a:cubicBezTo>
                <a:cubicBezTo>
                  <a:pt x="5344128" y="4184643"/>
                  <a:pt x="5434263" y="4156179"/>
                  <a:pt x="5502100" y="4099253"/>
                </a:cubicBezTo>
                <a:cubicBezTo>
                  <a:pt x="5555706" y="4054186"/>
                  <a:pt x="5588914" y="4003189"/>
                  <a:pt x="5601722" y="3946262"/>
                </a:cubicBezTo>
                <a:cubicBezTo>
                  <a:pt x="5609787" y="3910683"/>
                  <a:pt x="5613819" y="3863955"/>
                  <a:pt x="5613819" y="3806080"/>
                </a:cubicBezTo>
                <a:lnTo>
                  <a:pt x="5613819" y="3191271"/>
                </a:lnTo>
                <a:lnTo>
                  <a:pt x="5379708" y="3191271"/>
                </a:lnTo>
                <a:lnTo>
                  <a:pt x="5379708" y="3260294"/>
                </a:lnTo>
                <a:cubicBezTo>
                  <a:pt x="5355543" y="3233254"/>
                  <a:pt x="5332328" y="3213804"/>
                  <a:pt x="5310061" y="3201945"/>
                </a:cubicBezTo>
                <a:cubicBezTo>
                  <a:pt x="5272636" y="3182495"/>
                  <a:pt x="5230001" y="3172770"/>
                  <a:pt x="5182155" y="3172770"/>
                </a:cubicBezTo>
                <a:close/>
                <a:moveTo>
                  <a:pt x="8875019" y="3170635"/>
                </a:moveTo>
                <a:cubicBezTo>
                  <a:pt x="8794476" y="3170635"/>
                  <a:pt x="8723173" y="3197412"/>
                  <a:pt x="8661110" y="3250966"/>
                </a:cubicBezTo>
                <a:cubicBezTo>
                  <a:pt x="8582939" y="3318255"/>
                  <a:pt x="8543854" y="3408297"/>
                  <a:pt x="8543854" y="3521090"/>
                </a:cubicBezTo>
                <a:cubicBezTo>
                  <a:pt x="8543854" y="3631986"/>
                  <a:pt x="8581990" y="3721083"/>
                  <a:pt x="8658264" y="3788379"/>
                </a:cubicBezTo>
                <a:cubicBezTo>
                  <a:pt x="8722224" y="3844772"/>
                  <a:pt x="8795184" y="3872969"/>
                  <a:pt x="8877142" y="3872969"/>
                </a:cubicBezTo>
                <a:cubicBezTo>
                  <a:pt x="8927835" y="3872969"/>
                  <a:pt x="8973080" y="3861821"/>
                  <a:pt x="9012877" y="3839524"/>
                </a:cubicBezTo>
                <a:cubicBezTo>
                  <a:pt x="9035618" y="3826716"/>
                  <a:pt x="9058122" y="3806317"/>
                  <a:pt x="9080388" y="3778328"/>
                </a:cubicBezTo>
                <a:lnTo>
                  <a:pt x="9080388" y="3851621"/>
                </a:lnTo>
                <a:lnTo>
                  <a:pt x="9314500" y="3851621"/>
                </a:lnTo>
                <a:lnTo>
                  <a:pt x="9314500" y="3191271"/>
                </a:lnTo>
                <a:lnTo>
                  <a:pt x="9080388" y="3191271"/>
                </a:lnTo>
                <a:lnTo>
                  <a:pt x="9080388" y="3256025"/>
                </a:lnTo>
                <a:cubicBezTo>
                  <a:pt x="9055276" y="3229934"/>
                  <a:pt x="9030878" y="3211195"/>
                  <a:pt x="9007196" y="3199810"/>
                </a:cubicBezTo>
                <a:cubicBezTo>
                  <a:pt x="8965976" y="3180360"/>
                  <a:pt x="8921916" y="3170635"/>
                  <a:pt x="8875019" y="3170635"/>
                </a:cubicBezTo>
                <a:close/>
                <a:moveTo>
                  <a:pt x="7493894" y="3170635"/>
                </a:moveTo>
                <a:cubicBezTo>
                  <a:pt x="7413351" y="3170635"/>
                  <a:pt x="7342048" y="3197412"/>
                  <a:pt x="7279985" y="3250966"/>
                </a:cubicBezTo>
                <a:cubicBezTo>
                  <a:pt x="7201814" y="3318255"/>
                  <a:pt x="7162729" y="3408297"/>
                  <a:pt x="7162729" y="3521090"/>
                </a:cubicBezTo>
                <a:cubicBezTo>
                  <a:pt x="7162729" y="3631986"/>
                  <a:pt x="7200865" y="3721083"/>
                  <a:pt x="7277138" y="3788379"/>
                </a:cubicBezTo>
                <a:cubicBezTo>
                  <a:pt x="7341100" y="3844772"/>
                  <a:pt x="7414059" y="3872969"/>
                  <a:pt x="7496017" y="3872969"/>
                </a:cubicBezTo>
                <a:cubicBezTo>
                  <a:pt x="7546711" y="3872969"/>
                  <a:pt x="7591955" y="3861821"/>
                  <a:pt x="7631752" y="3839524"/>
                </a:cubicBezTo>
                <a:cubicBezTo>
                  <a:pt x="7654493" y="3826716"/>
                  <a:pt x="7676997" y="3806317"/>
                  <a:pt x="7699264" y="3778328"/>
                </a:cubicBezTo>
                <a:lnTo>
                  <a:pt x="7699264" y="3851621"/>
                </a:lnTo>
                <a:lnTo>
                  <a:pt x="7933375" y="3851621"/>
                </a:lnTo>
                <a:lnTo>
                  <a:pt x="7933375" y="3191271"/>
                </a:lnTo>
                <a:lnTo>
                  <a:pt x="7699264" y="3191271"/>
                </a:lnTo>
                <a:lnTo>
                  <a:pt x="7699264" y="3256025"/>
                </a:lnTo>
                <a:cubicBezTo>
                  <a:pt x="7674151" y="3229934"/>
                  <a:pt x="7649753" y="3211195"/>
                  <a:pt x="7626071" y="3199810"/>
                </a:cubicBezTo>
                <a:cubicBezTo>
                  <a:pt x="7584851" y="3180360"/>
                  <a:pt x="7540792" y="3170635"/>
                  <a:pt x="7493894" y="3170635"/>
                </a:cubicBezTo>
                <a:close/>
                <a:moveTo>
                  <a:pt x="6454079" y="3090937"/>
                </a:moveTo>
                <a:lnTo>
                  <a:pt x="6511840" y="3090937"/>
                </a:lnTo>
                <a:cubicBezTo>
                  <a:pt x="6610720" y="3090937"/>
                  <a:pt x="6685118" y="3123993"/>
                  <a:pt x="6735033" y="3190104"/>
                </a:cubicBezTo>
                <a:cubicBezTo>
                  <a:pt x="6772591" y="3240048"/>
                  <a:pt x="6791370" y="3298550"/>
                  <a:pt x="6791370" y="3365609"/>
                </a:cubicBezTo>
                <a:cubicBezTo>
                  <a:pt x="6791370" y="3432668"/>
                  <a:pt x="6772591" y="3491408"/>
                  <a:pt x="6735033" y="3541826"/>
                </a:cubicBezTo>
                <a:cubicBezTo>
                  <a:pt x="6685593" y="3607937"/>
                  <a:pt x="6611195" y="3640992"/>
                  <a:pt x="6511840" y="3640992"/>
                </a:cubicBezTo>
                <a:lnTo>
                  <a:pt x="6454079" y="3640992"/>
                </a:lnTo>
                <a:close/>
                <a:moveTo>
                  <a:pt x="8120973" y="2992739"/>
                </a:moveTo>
                <a:lnTo>
                  <a:pt x="8120973" y="3191271"/>
                </a:lnTo>
                <a:lnTo>
                  <a:pt x="8044122" y="3191271"/>
                </a:lnTo>
                <a:lnTo>
                  <a:pt x="8044122" y="3382687"/>
                </a:lnTo>
                <a:lnTo>
                  <a:pt x="8120973" y="3382687"/>
                </a:lnTo>
                <a:lnTo>
                  <a:pt x="8120973" y="3851621"/>
                </a:lnTo>
                <a:lnTo>
                  <a:pt x="8355084" y="3851621"/>
                </a:lnTo>
                <a:lnTo>
                  <a:pt x="8355084" y="3382687"/>
                </a:lnTo>
                <a:lnTo>
                  <a:pt x="8488150" y="3382687"/>
                </a:lnTo>
                <a:lnTo>
                  <a:pt x="8488150" y="3191271"/>
                </a:lnTo>
                <a:lnTo>
                  <a:pt x="8355084" y="3191271"/>
                </a:lnTo>
                <a:lnTo>
                  <a:pt x="8355084" y="2992739"/>
                </a:lnTo>
                <a:close/>
                <a:moveTo>
                  <a:pt x="6201467" y="2880308"/>
                </a:moveTo>
                <a:lnTo>
                  <a:pt x="6201467" y="3851621"/>
                </a:lnTo>
                <a:lnTo>
                  <a:pt x="6574337" y="3851621"/>
                </a:lnTo>
                <a:cubicBezTo>
                  <a:pt x="6626520" y="3851621"/>
                  <a:pt x="6677754" y="3842845"/>
                  <a:pt x="6728039" y="3825293"/>
                </a:cubicBezTo>
                <a:cubicBezTo>
                  <a:pt x="6822917" y="3792085"/>
                  <a:pt x="6900836" y="3732431"/>
                  <a:pt x="6961795" y="3646329"/>
                </a:cubicBezTo>
                <a:cubicBezTo>
                  <a:pt x="7022754" y="3560227"/>
                  <a:pt x="7053233" y="3466654"/>
                  <a:pt x="7053233" y="3365609"/>
                </a:cubicBezTo>
                <a:cubicBezTo>
                  <a:pt x="7053233" y="3293028"/>
                  <a:pt x="7036630" y="3222581"/>
                  <a:pt x="7003423" y="3154268"/>
                </a:cubicBezTo>
                <a:cubicBezTo>
                  <a:pt x="6962625" y="3071725"/>
                  <a:pt x="6904038" y="3005784"/>
                  <a:pt x="6827661" y="2956448"/>
                </a:cubicBezTo>
                <a:cubicBezTo>
                  <a:pt x="6749861" y="2905688"/>
                  <a:pt x="6665420" y="2880308"/>
                  <a:pt x="6574337" y="2880308"/>
                </a:cubicBezTo>
                <a:close/>
                <a:moveTo>
                  <a:pt x="10581131" y="1627906"/>
                </a:moveTo>
                <a:lnTo>
                  <a:pt x="10948548" y="1995323"/>
                </a:lnTo>
                <a:lnTo>
                  <a:pt x="10581131" y="2362740"/>
                </a:lnTo>
                <a:lnTo>
                  <a:pt x="11010972" y="2362740"/>
                </a:lnTo>
                <a:lnTo>
                  <a:pt x="11010972" y="4496882"/>
                </a:lnTo>
                <a:lnTo>
                  <a:pt x="10948548" y="4496882"/>
                </a:lnTo>
                <a:lnTo>
                  <a:pt x="10581131" y="4864299"/>
                </a:lnTo>
                <a:lnTo>
                  <a:pt x="10948548" y="5231716"/>
                </a:lnTo>
                <a:lnTo>
                  <a:pt x="11091184" y="5231716"/>
                </a:lnTo>
                <a:lnTo>
                  <a:pt x="11412023" y="5231716"/>
                </a:lnTo>
                <a:lnTo>
                  <a:pt x="11412025" y="5231716"/>
                </a:lnTo>
                <a:lnTo>
                  <a:pt x="11443245" y="5225413"/>
                </a:lnTo>
                <a:cubicBezTo>
                  <a:pt x="11472034" y="5213236"/>
                  <a:pt x="11492235" y="5184729"/>
                  <a:pt x="11492235" y="5151504"/>
                </a:cubicBezTo>
                <a:lnTo>
                  <a:pt x="11492235" y="1995323"/>
                </a:lnTo>
                <a:lnTo>
                  <a:pt x="11492235" y="1708118"/>
                </a:lnTo>
                <a:cubicBezTo>
                  <a:pt x="11492235" y="1663818"/>
                  <a:pt x="11456323" y="1627906"/>
                  <a:pt x="11412023" y="1627906"/>
                </a:cubicBezTo>
                <a:lnTo>
                  <a:pt x="11124818" y="1627906"/>
                </a:lnTo>
                <a:lnTo>
                  <a:pt x="11091184" y="1627906"/>
                </a:lnTo>
                <a:close/>
                <a:moveTo>
                  <a:pt x="8348133" y="1627906"/>
                </a:moveTo>
                <a:lnTo>
                  <a:pt x="8715550" y="1995323"/>
                </a:lnTo>
                <a:lnTo>
                  <a:pt x="8348133" y="2362740"/>
                </a:lnTo>
                <a:lnTo>
                  <a:pt x="10412525" y="2362740"/>
                </a:lnTo>
                <a:lnTo>
                  <a:pt x="10779942" y="1995323"/>
                </a:lnTo>
                <a:lnTo>
                  <a:pt x="10412525" y="1627906"/>
                </a:lnTo>
                <a:close/>
                <a:moveTo>
                  <a:pt x="6056660" y="1627906"/>
                </a:moveTo>
                <a:lnTo>
                  <a:pt x="6424077" y="1995323"/>
                </a:lnTo>
                <a:lnTo>
                  <a:pt x="6056660" y="2362740"/>
                </a:lnTo>
                <a:lnTo>
                  <a:pt x="8121052" y="2362740"/>
                </a:lnTo>
                <a:lnTo>
                  <a:pt x="8488469" y="1995323"/>
                </a:lnTo>
                <a:lnTo>
                  <a:pt x="8121052" y="1627906"/>
                </a:lnTo>
                <a:close/>
                <a:moveTo>
                  <a:pt x="3765188" y="1627906"/>
                </a:moveTo>
                <a:lnTo>
                  <a:pt x="4132606" y="1995323"/>
                </a:lnTo>
                <a:lnTo>
                  <a:pt x="3765188" y="2362740"/>
                </a:lnTo>
                <a:lnTo>
                  <a:pt x="5829579" y="2362740"/>
                </a:lnTo>
                <a:lnTo>
                  <a:pt x="6196996" y="1995323"/>
                </a:lnTo>
                <a:lnTo>
                  <a:pt x="5829579" y="1627906"/>
                </a:lnTo>
                <a:close/>
                <a:moveTo>
                  <a:pt x="1473715" y="1627906"/>
                </a:moveTo>
                <a:lnTo>
                  <a:pt x="1841132" y="1995323"/>
                </a:lnTo>
                <a:lnTo>
                  <a:pt x="1473715" y="2362740"/>
                </a:lnTo>
                <a:lnTo>
                  <a:pt x="3538107" y="2362740"/>
                </a:lnTo>
                <a:lnTo>
                  <a:pt x="3905525" y="1995323"/>
                </a:lnTo>
                <a:lnTo>
                  <a:pt x="3538107" y="1627906"/>
                </a:lnTo>
                <a:close/>
                <a:moveTo>
                  <a:pt x="827529" y="1627906"/>
                </a:moveTo>
                <a:lnTo>
                  <a:pt x="796309" y="1634209"/>
                </a:lnTo>
                <a:cubicBezTo>
                  <a:pt x="767520" y="1646386"/>
                  <a:pt x="747319" y="1674893"/>
                  <a:pt x="747319" y="1708118"/>
                </a:cubicBezTo>
                <a:lnTo>
                  <a:pt x="747319" y="4864299"/>
                </a:lnTo>
                <a:lnTo>
                  <a:pt x="747319" y="5151504"/>
                </a:lnTo>
                <a:cubicBezTo>
                  <a:pt x="747319" y="5195804"/>
                  <a:pt x="783231" y="5231716"/>
                  <a:pt x="827531" y="5231716"/>
                </a:cubicBezTo>
                <a:lnTo>
                  <a:pt x="1114736" y="5231716"/>
                </a:lnTo>
                <a:lnTo>
                  <a:pt x="1148370" y="5231716"/>
                </a:lnTo>
                <a:lnTo>
                  <a:pt x="1658423" y="5231716"/>
                </a:lnTo>
                <a:lnTo>
                  <a:pt x="1291006" y="4864299"/>
                </a:lnTo>
                <a:lnTo>
                  <a:pt x="1658423" y="4496882"/>
                </a:lnTo>
                <a:lnTo>
                  <a:pt x="1228582" y="4496882"/>
                </a:lnTo>
                <a:lnTo>
                  <a:pt x="1228582" y="2362740"/>
                </a:lnTo>
                <a:lnTo>
                  <a:pt x="1291006" y="2362740"/>
                </a:lnTo>
                <a:lnTo>
                  <a:pt x="1658423" y="1995323"/>
                </a:lnTo>
                <a:lnTo>
                  <a:pt x="1291006" y="1627906"/>
                </a:lnTo>
                <a:lnTo>
                  <a:pt x="1148370" y="1627906"/>
                </a:lnTo>
                <a:lnTo>
                  <a:pt x="827531" y="16279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64000"/>
                </a:lnTo>
                <a:lnTo>
                  <a:pt x="0" y="6864000"/>
                </a:lnTo>
                <a:close/>
              </a:path>
            </a:pathLst>
          </a:custGeom>
          <a:solidFill>
            <a:srgbClr val="364B7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15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41257" y="3333398"/>
            <a:ext cx="190308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 smtClean="0">
                <a:solidFill>
                  <a:schemeClr val="accent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Bi </a:t>
            </a:r>
            <a:endParaRPr lang="ko-KR" altLang="en-US" sz="11500" dirty="0">
              <a:solidFill>
                <a:schemeClr val="accent4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26" name="Picture 2" descr="http://www.veryicon.com/icon/png/System/Vista%20Elements/Search%20Magnifi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95517">
            <a:off x="2642312" y="326574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664798" y="1353095"/>
            <a:ext cx="76931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4"/>
                </a:solidFill>
              </a:rPr>
              <a:t>김</a:t>
            </a:r>
            <a:r>
              <a:rPr lang="en-US" altLang="ko-KR" sz="2800" b="1" dirty="0">
                <a:solidFill>
                  <a:schemeClr val="accent4"/>
                </a:solidFill>
              </a:rPr>
              <a:t>V</a:t>
            </a:r>
            <a:r>
              <a:rPr lang="ko-KR" altLang="en-US" sz="2800" b="1" dirty="0">
                <a:solidFill>
                  <a:schemeClr val="accent4"/>
                </a:solidFill>
              </a:rPr>
              <a:t>의 데이터디자인은 </a:t>
            </a:r>
            <a:r>
              <a:rPr lang="en-US" altLang="ko-KR" sz="60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r>
              <a:rPr lang="ko-KR" altLang="en-US" sz="2800" b="1" dirty="0" smtClean="0">
                <a:solidFill>
                  <a:schemeClr val="accent4"/>
                </a:solidFill>
              </a:rPr>
              <a:t>단계 </a:t>
            </a:r>
            <a:r>
              <a:rPr lang="ko-KR" altLang="en-US" sz="2800" b="1" dirty="0">
                <a:solidFill>
                  <a:schemeClr val="accent4"/>
                </a:solidFill>
              </a:rPr>
              <a:t>과정을 거쳤어요</a:t>
            </a:r>
            <a:r>
              <a:rPr lang="en-US" altLang="ko-KR" sz="2800" b="1" dirty="0">
                <a:solidFill>
                  <a:schemeClr val="accent4"/>
                </a:solidFill>
              </a:rPr>
              <a:t>!</a:t>
            </a:r>
            <a:endParaRPr lang="ko-KR" altLang="en-US" sz="28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5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toogeektobetrue.com/wp-content/uploads/2013/10/cloud_storag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1" t="26527" r="9295" b="-203"/>
          <a:stretch/>
        </p:blipFill>
        <p:spPr bwMode="auto">
          <a:xfrm>
            <a:off x="-38100" y="742950"/>
            <a:ext cx="12230100" cy="6896100"/>
          </a:xfrm>
          <a:prstGeom prst="rect">
            <a:avLst/>
          </a:prstGeom>
          <a:solidFill>
            <a:srgbClr val="364B71"/>
          </a:solidFill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756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내용 개체 틀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8" t="5505" r="7907" b="45584"/>
          <a:stretch/>
        </p:blipFill>
        <p:spPr>
          <a:xfrm>
            <a:off x="990600" y="2704194"/>
            <a:ext cx="3028950" cy="11058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028700" y="3848101"/>
            <a:ext cx="3272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3ED2AF"/>
                </a:solidFill>
                <a:latin typeface="+mj-ea"/>
                <a:ea typeface="+mj-ea"/>
              </a:rPr>
              <a:t>빅데이터를</a:t>
            </a:r>
            <a:r>
              <a:rPr lang="ko-KR" altLang="en-US" sz="2400" b="1" dirty="0" smtClean="0">
                <a:solidFill>
                  <a:srgbClr val="3ED2AF"/>
                </a:solidFill>
                <a:latin typeface="+mj-ea"/>
                <a:ea typeface="+mj-ea"/>
              </a:rPr>
              <a:t> 마주하다</a:t>
            </a:r>
            <a:r>
              <a:rPr lang="en-US" altLang="ko-KR" sz="2400" b="1" dirty="0" smtClean="0">
                <a:solidFill>
                  <a:srgbClr val="3ED2AF"/>
                </a:solidFill>
                <a:latin typeface="+mj-ea"/>
                <a:ea typeface="+mj-ea"/>
              </a:rPr>
              <a:t> </a:t>
            </a:r>
            <a:endParaRPr lang="ko-KR" altLang="en-US" sz="2400" b="1" dirty="0">
              <a:solidFill>
                <a:srgbClr val="3ED2AF"/>
              </a:solidFill>
              <a:latin typeface="+mj-ea"/>
              <a:ea typeface="+mj-ea"/>
            </a:endParaRPr>
          </a:p>
        </p:txBody>
      </p:sp>
      <p:pic>
        <p:nvPicPr>
          <p:cNvPr id="2054" name="Picture 6" descr="http://www.egotailor.com/product/10500/images/10500design-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333" y="4347866"/>
            <a:ext cx="3367384" cy="336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64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9042401" y="512837"/>
          <a:ext cx="3065738" cy="65624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5738"/>
              </a:tblGrid>
              <a:tr h="2909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Description(</a:t>
                      </a:r>
                      <a:r>
                        <a:rPr lang="ko-KR" altLang="en-US" sz="1200" dirty="0" smtClean="0"/>
                        <a:t>상세설명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2715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Frame size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1280*800 fixed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 smtClean="0"/>
                        <a:t>선택된 영역 메뉴는 </a:t>
                      </a:r>
                      <a:r>
                        <a:rPr lang="en-US" altLang="ko-KR" sz="1200" baseline="0" dirty="0" smtClean="0"/>
                        <a:t>bold 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dirty="0" smtClean="0"/>
                        <a:t>History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main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image</a:t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민경이가 제작한 디자인시안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 smtClean="0"/>
                        <a:t>김브이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팀명의</a:t>
                      </a:r>
                      <a:r>
                        <a:rPr lang="ko-KR" altLang="en-US" sz="1200" dirty="0" smtClean="0"/>
                        <a:t> 유래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/>
                        <a:t>프로젝트 </a:t>
                      </a:r>
                      <a:r>
                        <a:rPr lang="ko-KR" altLang="en-US" sz="1200" dirty="0" err="1" smtClean="0"/>
                        <a:t>플로우</a:t>
                      </a:r>
                      <a:r>
                        <a:rPr lang="ko-KR" altLang="en-US" sz="1200" dirty="0" smtClean="0"/>
                        <a:t> 텍스트 입력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 smtClean="0"/>
                        <a:t>플젝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7</a:t>
                      </a:r>
                      <a:r>
                        <a:rPr lang="ko-KR" altLang="en-US" sz="1200" dirty="0" smtClean="0"/>
                        <a:t>가지 순서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이미지는 민경의 손길로 탄생되길</a:t>
                      </a:r>
                      <a:r>
                        <a:rPr lang="en-US" altLang="ko-KR" sz="1200" dirty="0" smtClean="0"/>
                        <a:t>..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 smtClean="0"/>
                        <a:t>02-1. </a:t>
                      </a:r>
                      <a:r>
                        <a:rPr lang="ko-KR" altLang="en-US" sz="1200" dirty="0" smtClean="0"/>
                        <a:t>주제선정</a:t>
                      </a:r>
                      <a:r>
                        <a:rPr lang="ko-KR" altLang="en-US" sz="1200" baseline="0" dirty="0" smtClean="0"/>
                        <a:t> 영역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궁금증 유발을 통한 </a:t>
                      </a:r>
                      <a:r>
                        <a:rPr lang="ko-KR" altLang="en-US" sz="1200" baseline="0" dirty="0" err="1" smtClean="0"/>
                        <a:t>미리보기</a:t>
                      </a:r>
                      <a:r>
                        <a:rPr lang="ko-KR" altLang="en-US" sz="1200" baseline="0" dirty="0" smtClean="0"/>
                        <a:t> 영역</a:t>
                      </a:r>
                      <a:endParaRPr lang="en-US" altLang="ko-KR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46953" y="1205088"/>
            <a:ext cx="8759980" cy="54749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646336"/>
              </p:ext>
            </p:extLst>
          </p:nvPr>
        </p:nvGraphicFramePr>
        <p:xfrm>
          <a:off x="146954" y="547511"/>
          <a:ext cx="8771269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4825"/>
                <a:gridCol w="4865511"/>
                <a:gridCol w="1162755"/>
                <a:gridCol w="1648178"/>
              </a:tblGrid>
              <a:tr h="1876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화면명</a:t>
                      </a:r>
                      <a:r>
                        <a:rPr lang="en-US" altLang="ko-KR" sz="1200" dirty="0" smtClean="0"/>
                        <a:t>(no.)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02. History &gt;02-2.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주제선정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날짜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2015.04.28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4797081" y="1295401"/>
            <a:ext cx="3991484" cy="307777"/>
            <a:chOff x="4839285" y="914400"/>
            <a:chExt cx="3991484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4839285" y="914400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Main</a:t>
              </a:r>
              <a:endParaRPr lang="ko-KR" alt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08008" y="914400"/>
              <a:ext cx="8087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History</a:t>
              </a:r>
              <a:endParaRPr lang="ko-KR" altLang="en-US" sz="14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99613" y="914400"/>
              <a:ext cx="7447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 b="1"/>
              </a:lvl1pPr>
            </a:lstStyle>
            <a:p>
              <a:r>
                <a:rPr lang="en-US" altLang="ko-KR" b="0" dirty="0"/>
                <a:t>Project</a:t>
              </a:r>
              <a:endParaRPr lang="ko-KR" altLang="en-US" b="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63838" y="914400"/>
              <a:ext cx="9669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About us</a:t>
              </a:r>
              <a:endParaRPr lang="ko-KR" altLang="en-US" sz="1400" dirty="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46953" y="6387906"/>
            <a:ext cx="8759980" cy="292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512612" y="1295400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1699" y="1295401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김</a:t>
            </a:r>
            <a:r>
              <a:rPr lang="en-US" altLang="ko-KR" sz="1400" b="1" dirty="0"/>
              <a:t>V(</a:t>
            </a:r>
            <a:r>
              <a:rPr lang="ko-KR" altLang="en-US" sz="1400" b="1" dirty="0" err="1"/>
              <a:t>브이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252292" y="6411934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53315" y="2016363"/>
            <a:ext cx="601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김</a:t>
            </a:r>
            <a:r>
              <a:rPr lang="en-US" altLang="ko-KR" b="1" dirty="0"/>
              <a:t>V</a:t>
            </a:r>
            <a:r>
              <a:rPr lang="ko-KR" altLang="en-US" b="1" dirty="0"/>
              <a:t>는 다양한 데이터 중에 </a:t>
            </a:r>
            <a:r>
              <a:rPr lang="en-US" altLang="ko-KR" b="1" dirty="0"/>
              <a:t>“</a:t>
            </a:r>
            <a:r>
              <a:rPr lang="ko-KR" altLang="en-US" b="1" dirty="0"/>
              <a:t>가맹점</a:t>
            </a:r>
            <a:r>
              <a:rPr lang="en-US" altLang="ko-KR" b="1" dirty="0"/>
              <a:t>＂</a:t>
            </a:r>
            <a:r>
              <a:rPr lang="ko-KR" altLang="en-US" b="1" dirty="0"/>
              <a:t>주제를 선정했어요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22" name="타원 21"/>
          <p:cNvSpPr/>
          <p:nvPr/>
        </p:nvSpPr>
        <p:spPr>
          <a:xfrm>
            <a:off x="1169123" y="2118433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-430121" y="5059360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647114" y="27230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-430121" y="4679433"/>
            <a:ext cx="284192" cy="281354"/>
          </a:xfrm>
          <a:prstGeom prst="ellipse">
            <a:avLst/>
          </a:prstGeom>
          <a:solidFill>
            <a:srgbClr val="FF7C8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589" y="2490099"/>
            <a:ext cx="7510389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김</a:t>
            </a:r>
            <a:r>
              <a:rPr lang="en-US" altLang="ko-KR" sz="1400" dirty="0"/>
              <a:t>V</a:t>
            </a:r>
            <a:r>
              <a:rPr lang="ko-KR" altLang="en-US" sz="1400" dirty="0"/>
              <a:t>는 주제 선정을 위해 다양한 </a:t>
            </a:r>
            <a:r>
              <a:rPr lang="en-US" altLang="ko-KR" sz="1400" dirty="0"/>
              <a:t>issue</a:t>
            </a:r>
            <a:r>
              <a:rPr lang="ko-KR" altLang="en-US" sz="1400" dirty="0"/>
              <a:t>를 찾아보았어요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데이터 개방이 이뤄진 곳은 공공기관 위주였기 때문에 </a:t>
            </a:r>
            <a:endParaRPr lang="en-US" altLang="ko-KR" sz="1400" dirty="0"/>
          </a:p>
          <a:p>
            <a:r>
              <a:rPr lang="ko-KR" altLang="en-US" sz="1400" dirty="0"/>
              <a:t>주제를 선정하는 것이 쉽지 않았습니다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두 달간 주제 선정에만 시간을 투자했어요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그러던 중 김</a:t>
            </a:r>
            <a:r>
              <a:rPr lang="en-US" altLang="ko-KR" sz="1400" dirty="0"/>
              <a:t>V</a:t>
            </a:r>
            <a:r>
              <a:rPr lang="ko-KR" altLang="en-US" sz="1400" dirty="0"/>
              <a:t>의 조원을 만족시킬 수 있는 주제를 발견하게 되었습니다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b="1" dirty="0"/>
              <a:t>가맹점</a:t>
            </a:r>
            <a:r>
              <a:rPr lang="en-US" altLang="ko-KR" sz="1400" b="1" dirty="0"/>
              <a:t>(Franchise)</a:t>
            </a:r>
          </a:p>
          <a:p>
            <a:endParaRPr lang="en-US" altLang="ko-KR" sz="1400" dirty="0"/>
          </a:p>
          <a:p>
            <a:r>
              <a:rPr lang="ko-KR" altLang="en-US" sz="1400" dirty="0">
                <a:latin typeface="+mn-ea"/>
              </a:rPr>
              <a:t>김</a:t>
            </a:r>
            <a:r>
              <a:rPr lang="en-US" altLang="ko-KR" sz="1400" dirty="0">
                <a:latin typeface="+mn-ea"/>
              </a:rPr>
              <a:t>V</a:t>
            </a:r>
            <a:r>
              <a:rPr lang="ko-KR" altLang="en-US" sz="1400" dirty="0">
                <a:latin typeface="+mn-ea"/>
              </a:rPr>
              <a:t>는 가맹점이 유행을 반영한다는 사실을 인지하게 되었고</a:t>
            </a:r>
            <a:r>
              <a:rPr lang="en-US" altLang="ko-KR" sz="1400" dirty="0">
                <a:latin typeface="+mn-ea"/>
              </a:rPr>
              <a:t>,</a:t>
            </a:r>
          </a:p>
          <a:p>
            <a:r>
              <a:rPr lang="ko-KR" altLang="en-US" sz="1400" dirty="0">
                <a:latin typeface="+mn-ea"/>
              </a:rPr>
              <a:t>최근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년 사이 유행하는 가맹점을 추적해보았습니다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r>
              <a:rPr lang="ko-KR" altLang="en-US" sz="1400" dirty="0">
                <a:latin typeface="+mn-ea"/>
              </a:rPr>
              <a:t>또한 정확한 참고 자료를 위해 가맹점 관련 뉴스들을 수집하였고</a:t>
            </a:r>
            <a:r>
              <a:rPr lang="en-US" altLang="ko-KR" sz="1400" dirty="0">
                <a:latin typeface="+mn-ea"/>
              </a:rPr>
              <a:t>,</a:t>
            </a:r>
          </a:p>
          <a:p>
            <a:r>
              <a:rPr lang="ko-KR" altLang="en-US" sz="1400" dirty="0">
                <a:latin typeface="+mn-ea"/>
              </a:rPr>
              <a:t>개방된 데이터 중 가맹점 데이터 정보를 제공하는 경로도 발견하게 되었습니다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400" dirty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‘</a:t>
            </a:r>
            <a:r>
              <a:rPr lang="ko-KR" altLang="en-US" sz="1400" dirty="0">
                <a:latin typeface="+mn-ea"/>
              </a:rPr>
              <a:t>창업자는 늘어만 가는데 가게는 문을 닫는다</a:t>
            </a:r>
            <a:r>
              <a:rPr lang="en-US" altLang="ko-KR" sz="1400" dirty="0">
                <a:latin typeface="+mn-ea"/>
              </a:rPr>
              <a:t>’ </a:t>
            </a:r>
            <a:r>
              <a:rPr lang="ko-KR" altLang="en-US" sz="1400" dirty="0">
                <a:latin typeface="+mn-ea"/>
              </a:rPr>
              <a:t>헤드라인을 읽고 김</a:t>
            </a:r>
            <a:r>
              <a:rPr lang="en-US" altLang="ko-KR" sz="1400" dirty="0">
                <a:latin typeface="+mn-ea"/>
              </a:rPr>
              <a:t>V</a:t>
            </a:r>
            <a:r>
              <a:rPr lang="ko-KR" altLang="en-US" sz="1400" dirty="0">
                <a:latin typeface="+mn-ea"/>
              </a:rPr>
              <a:t>는 호기심이 생겼습니다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400" dirty="0">
              <a:latin typeface="+mn-ea"/>
            </a:endParaRPr>
          </a:p>
          <a:p>
            <a:endParaRPr lang="en-US" altLang="ko-KR" sz="1400" dirty="0"/>
          </a:p>
        </p:txBody>
      </p:sp>
      <p:pic>
        <p:nvPicPr>
          <p:cNvPr id="34" name="Picture 2" descr="http://www.toogeektobetrue.com/wp-content/uploads/2013/10/cloud_stor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60" t="36757" r="39181" b="47647"/>
          <a:stretch/>
        </p:blipFill>
        <p:spPr bwMode="auto">
          <a:xfrm>
            <a:off x="349195" y="2047806"/>
            <a:ext cx="1598904" cy="709758"/>
          </a:xfrm>
          <a:prstGeom prst="rect">
            <a:avLst/>
          </a:prstGeom>
          <a:solidFill>
            <a:srgbClr val="364B71"/>
          </a:solidFill>
        </p:spPr>
      </p:pic>
      <p:sp>
        <p:nvSpPr>
          <p:cNvPr id="3" name="TextBox 2"/>
          <p:cNvSpPr txBox="1"/>
          <p:nvPr/>
        </p:nvSpPr>
        <p:spPr>
          <a:xfrm>
            <a:off x="589591" y="23195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주제선정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301699" y="3272616"/>
            <a:ext cx="4111652" cy="1134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지금 </a:t>
            </a:r>
            <a:r>
              <a:rPr lang="ko-KR" altLang="en-US" dirty="0" smtClean="0"/>
              <a:t>이 순간에도 </a:t>
            </a:r>
            <a:r>
              <a:rPr lang="ko-KR" altLang="en-US" dirty="0"/>
              <a:t>어디선가 다양한 </a:t>
            </a:r>
            <a:r>
              <a:rPr lang="ko-KR" altLang="en-US" dirty="0" err="1"/>
              <a:t>빅데이터가</a:t>
            </a:r>
            <a:r>
              <a:rPr lang="ko-KR" altLang="en-US" dirty="0"/>
              <a:t> 발생하고 있습니다</a:t>
            </a:r>
            <a:r>
              <a:rPr lang="en-US" altLang="ko-KR" dirty="0"/>
              <a:t>. </a:t>
            </a:r>
          </a:p>
          <a:p>
            <a:pPr algn="ctr"/>
            <a:r>
              <a:rPr lang="ko-KR" altLang="en-US" dirty="0"/>
              <a:t>수</a:t>
            </a:r>
            <a:r>
              <a:rPr lang="ko-KR" altLang="en-US" dirty="0" smtClean="0"/>
              <a:t> 많은 데이터 </a:t>
            </a:r>
            <a:r>
              <a:rPr lang="ko-KR" altLang="en-US" dirty="0"/>
              <a:t>중 </a:t>
            </a:r>
            <a:r>
              <a:rPr lang="ko-KR" altLang="en-US" dirty="0" smtClean="0"/>
              <a:t>우리의 손길이 필요한 </a:t>
            </a:r>
            <a:r>
              <a:rPr lang="ko-KR" altLang="en-US" dirty="0"/>
              <a:t>데이터는 무엇일까요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929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1141</TotalTime>
  <Words>1914</Words>
  <Application>Microsoft Office PowerPoint</Application>
  <PresentationFormat>사용자 지정</PresentationFormat>
  <Paragraphs>690</Paragraphs>
  <Slides>19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맑은 고딕</vt:lpstr>
      <vt:lpstr>Aharoni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꿈꾸는 사람들이 모여 만드는 빅데이터 이야기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shin</dc:creator>
  <cp:lastModifiedBy>Tmax</cp:lastModifiedBy>
  <cp:revision>82</cp:revision>
  <dcterms:created xsi:type="dcterms:W3CDTF">2015-04-24T16:41:37Z</dcterms:created>
  <dcterms:modified xsi:type="dcterms:W3CDTF">2015-05-26T02:38:12Z</dcterms:modified>
</cp:coreProperties>
</file>